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8" r:id="rId2"/>
    <p:sldId id="300" r:id="rId3"/>
    <p:sldId id="310" r:id="rId4"/>
    <p:sldId id="309" r:id="rId5"/>
    <p:sldId id="273" r:id="rId6"/>
    <p:sldId id="272" r:id="rId7"/>
    <p:sldId id="275" r:id="rId8"/>
    <p:sldId id="276" r:id="rId9"/>
    <p:sldId id="277" r:id="rId10"/>
    <p:sldId id="287" r:id="rId11"/>
    <p:sldId id="278" r:id="rId12"/>
    <p:sldId id="274" r:id="rId13"/>
    <p:sldId id="311" r:id="rId14"/>
    <p:sldId id="303" r:id="rId15"/>
    <p:sldId id="302" r:id="rId16"/>
    <p:sldId id="301" r:id="rId17"/>
    <p:sldId id="304" r:id="rId18"/>
    <p:sldId id="305" r:id="rId19"/>
    <p:sldId id="29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9CC"/>
    <a:srgbClr val="CC9900"/>
    <a:srgbClr val="008080"/>
    <a:srgbClr val="578AB4"/>
    <a:srgbClr val="339966"/>
    <a:srgbClr val="E9DCAA"/>
    <a:srgbClr val="E9DDAB"/>
    <a:srgbClr val="009999"/>
    <a:srgbClr val="112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76865" autoAdjust="0"/>
  </p:normalViewPr>
  <p:slideViewPr>
    <p:cSldViewPr snapToGrid="0">
      <p:cViewPr varScale="1">
        <p:scale>
          <a:sx n="84" d="100"/>
          <a:sy n="84" d="100"/>
        </p:scale>
        <p:origin x="13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F6F96-5996-4EAD-AD7A-5359BE886868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524FAA7-89C3-4889-9EB9-6E1882D69C9E}">
      <dgm:prSet phldrT="[Testo]" custT="1"/>
      <dgm:spPr/>
      <dgm:t>
        <a:bodyPr/>
        <a:lstStyle/>
        <a:p>
          <a:r>
            <a: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SORTING</a:t>
          </a:r>
        </a:p>
      </dgm:t>
    </dgm:pt>
    <dgm:pt modelId="{7574303F-13FC-4D01-A87B-5E78352DF8DD}" type="parTrans" cxnId="{4C4E553C-EF49-4E4F-AD26-B966C3E2787D}">
      <dgm:prSet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9F8E8B-8EAF-405A-AA11-404EA732C187}" type="sibTrans" cxnId="{4C4E553C-EF49-4E4F-AD26-B966C3E2787D}">
      <dgm:prSet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BFB8D9-5E54-48D6-B4FF-178118C78A5D}">
      <dgm:prSet phldrT="[Testo]" custT="1"/>
      <dgm:spPr/>
      <dgm:t>
        <a:bodyPr/>
        <a:lstStyle/>
        <a:p>
          <a:r>
            <a: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PARAMETRI FISICI</a:t>
          </a:r>
        </a:p>
      </dgm:t>
    </dgm:pt>
    <dgm:pt modelId="{AB814C5C-01E0-4A1F-993E-65D12F0CA6A2}" type="parTrans" cxnId="{FB658B83-22AB-4315-BF83-C58CB8719C01}">
      <dgm:prSet custT="1"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32BA22-DB83-4479-87FA-CB845F617BAF}" type="sibTrans" cxnId="{FB658B83-22AB-4315-BF83-C58CB8719C01}">
      <dgm:prSet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1CE758-4ADF-4D8C-B1A7-0F2B9251D608}">
      <dgm:prSet phldrT="[Testo]" custT="1"/>
      <dgm:spPr/>
      <dgm:t>
        <a:bodyPr/>
        <a:lstStyle/>
        <a:p>
          <a:r>
            <a: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MODIFICHE GENETICHE </a:t>
          </a:r>
        </a:p>
      </dgm:t>
    </dgm:pt>
    <dgm:pt modelId="{EE15417C-5E22-49E5-92F8-32DA0CA6BB2D}" type="parTrans" cxnId="{1BFB98DA-EAD1-43DD-B411-AF52CC3B3EDC}">
      <dgm:prSet custT="1"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B62344-B899-4144-B83C-7E01C6D9BE69}" type="sibTrans" cxnId="{1BFB98DA-EAD1-43DD-B411-AF52CC3B3EDC}">
      <dgm:prSet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EA633D-DF8C-48DC-B933-48F61691A9E0}">
      <dgm:prSet phldrT="[Testo]" custT="1"/>
      <dgm:spPr/>
      <dgm:t>
        <a:bodyPr/>
        <a:lstStyle/>
        <a:p>
          <a:r>
            <a: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RECETTORI O MARKER SPECIFICI</a:t>
          </a:r>
        </a:p>
      </dgm:t>
    </dgm:pt>
    <dgm:pt modelId="{81715F2D-74B4-43B6-AF90-13B79BC12C51}" type="parTrans" cxnId="{C1901E48-02DA-47B8-9933-15046B2F93D8}">
      <dgm:prSet custT="1"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580300-1288-4B0C-B29D-8C5573017E8B}" type="sibTrans" cxnId="{C1901E48-02DA-47B8-9933-15046B2F93D8}">
      <dgm:prSet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2F0D90-B12F-4167-A190-93C0376B8293}">
      <dgm:prSet phldrT="[Testo]" custT="1"/>
      <dgm:spPr/>
      <dgm:t>
        <a:bodyPr/>
        <a:lstStyle/>
        <a:p>
          <a:r>
            <a: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FUNZIONI</a:t>
          </a:r>
        </a:p>
      </dgm:t>
    </dgm:pt>
    <dgm:pt modelId="{1174F928-96DA-41FD-95FF-23CFB844D1D9}" type="parTrans" cxnId="{9DB2F660-6D53-4E85-B917-35ADDDD9121A}">
      <dgm:prSet custT="1"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E17E03-F077-4E94-B12E-00FFDE94E7D4}" type="sibTrans" cxnId="{9DB2F660-6D53-4E85-B917-35ADDDD9121A}">
      <dgm:prSet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409941-0E77-4770-AE19-E5DB24CE98C8}">
      <dgm:prSet phldrT="[Testo]" custT="1"/>
      <dgm:spPr/>
      <dgm:t>
        <a:bodyPr/>
        <a:lstStyle/>
        <a:p>
          <a:r>
            <a: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ORGANELLI</a:t>
          </a:r>
        </a:p>
      </dgm:t>
    </dgm:pt>
    <dgm:pt modelId="{79625BF1-3382-4620-AE2C-404236DF1C78}" type="parTrans" cxnId="{345607DB-D889-4523-98F8-39D557DD589F}">
      <dgm:prSet custT="1"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965E4-73D8-4A11-8A9C-438A0C480CB1}" type="sibTrans" cxnId="{345607DB-D889-4523-98F8-39D557DD589F}">
      <dgm:prSet/>
      <dgm:spPr/>
      <dgm:t>
        <a:bodyPr/>
        <a:lstStyle/>
        <a:p>
          <a:endParaRPr lang="it-IT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4FF077-C743-4287-A302-55E7BEF17321}" type="pres">
      <dgm:prSet presAssocID="{6ECF6F96-5996-4EAD-AD7A-5359BE88686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BE6B72-DAB6-4167-B64A-1284D00A9066}" type="pres">
      <dgm:prSet presAssocID="{2524FAA7-89C3-4889-9EB9-6E1882D69C9E}" presName="root1" presStyleCnt="0"/>
      <dgm:spPr/>
    </dgm:pt>
    <dgm:pt modelId="{7C1A67E6-3073-4903-8DC6-A582AEA223DF}" type="pres">
      <dgm:prSet presAssocID="{2524FAA7-89C3-4889-9EB9-6E1882D69C9E}" presName="LevelOneTextNode" presStyleLbl="node0" presStyleIdx="0" presStyleCnt="1">
        <dgm:presLayoutVars>
          <dgm:chPref val="3"/>
        </dgm:presLayoutVars>
      </dgm:prSet>
      <dgm:spPr/>
    </dgm:pt>
    <dgm:pt modelId="{669846FF-4C37-49FB-AB8D-99D1B1BB76D6}" type="pres">
      <dgm:prSet presAssocID="{2524FAA7-89C3-4889-9EB9-6E1882D69C9E}" presName="level2hierChild" presStyleCnt="0"/>
      <dgm:spPr/>
    </dgm:pt>
    <dgm:pt modelId="{E0C54B7B-14FF-43DA-8234-2015482D966B}" type="pres">
      <dgm:prSet presAssocID="{AB814C5C-01E0-4A1F-993E-65D12F0CA6A2}" presName="conn2-1" presStyleLbl="parChTrans1D2" presStyleIdx="0" presStyleCnt="5"/>
      <dgm:spPr/>
    </dgm:pt>
    <dgm:pt modelId="{4DFA94DB-BE17-485F-8D47-8D61D0A42C7F}" type="pres">
      <dgm:prSet presAssocID="{AB814C5C-01E0-4A1F-993E-65D12F0CA6A2}" presName="connTx" presStyleLbl="parChTrans1D2" presStyleIdx="0" presStyleCnt="5"/>
      <dgm:spPr/>
    </dgm:pt>
    <dgm:pt modelId="{CDCB2615-DA5B-4B4A-B755-FA78C00F013E}" type="pres">
      <dgm:prSet presAssocID="{F3BFB8D9-5E54-48D6-B4FF-178118C78A5D}" presName="root2" presStyleCnt="0"/>
      <dgm:spPr/>
    </dgm:pt>
    <dgm:pt modelId="{DBF7EED3-3003-485C-A6F3-D7740483064D}" type="pres">
      <dgm:prSet presAssocID="{F3BFB8D9-5E54-48D6-B4FF-178118C78A5D}" presName="LevelTwoTextNode" presStyleLbl="node2" presStyleIdx="0" presStyleCnt="5" custScaleX="193734" custLinFactNeighborX="1699" custLinFactNeighborY="3714">
        <dgm:presLayoutVars>
          <dgm:chPref val="3"/>
        </dgm:presLayoutVars>
      </dgm:prSet>
      <dgm:spPr/>
    </dgm:pt>
    <dgm:pt modelId="{579D1DD8-305A-4CAA-87B9-2D16EC2EA42B}" type="pres">
      <dgm:prSet presAssocID="{F3BFB8D9-5E54-48D6-B4FF-178118C78A5D}" presName="level3hierChild" presStyleCnt="0"/>
      <dgm:spPr/>
    </dgm:pt>
    <dgm:pt modelId="{D3B80386-FE8F-44E8-8679-BE9A48373C41}" type="pres">
      <dgm:prSet presAssocID="{EE15417C-5E22-49E5-92F8-32DA0CA6BB2D}" presName="conn2-1" presStyleLbl="parChTrans1D2" presStyleIdx="1" presStyleCnt="5"/>
      <dgm:spPr/>
    </dgm:pt>
    <dgm:pt modelId="{19C80FB8-2401-4CA5-AEEE-EF968AEEA31A}" type="pres">
      <dgm:prSet presAssocID="{EE15417C-5E22-49E5-92F8-32DA0CA6BB2D}" presName="connTx" presStyleLbl="parChTrans1D2" presStyleIdx="1" presStyleCnt="5"/>
      <dgm:spPr/>
    </dgm:pt>
    <dgm:pt modelId="{503CEDE8-C574-4532-B616-F964B2CC8360}" type="pres">
      <dgm:prSet presAssocID="{521CE758-4ADF-4D8C-B1A7-0F2B9251D608}" presName="root2" presStyleCnt="0"/>
      <dgm:spPr/>
    </dgm:pt>
    <dgm:pt modelId="{62788CF6-F315-4962-AF2A-CEED55F7238C}" type="pres">
      <dgm:prSet presAssocID="{521CE758-4ADF-4D8C-B1A7-0F2B9251D608}" presName="LevelTwoTextNode" presStyleLbl="node2" presStyleIdx="1" presStyleCnt="5" custScaleX="193734" custLinFactNeighborX="1699" custLinFactNeighborY="3714">
        <dgm:presLayoutVars>
          <dgm:chPref val="3"/>
        </dgm:presLayoutVars>
      </dgm:prSet>
      <dgm:spPr/>
    </dgm:pt>
    <dgm:pt modelId="{13F9DE8D-90C5-41E1-94FF-52D701A6BCE0}" type="pres">
      <dgm:prSet presAssocID="{521CE758-4ADF-4D8C-B1A7-0F2B9251D608}" presName="level3hierChild" presStyleCnt="0"/>
      <dgm:spPr/>
    </dgm:pt>
    <dgm:pt modelId="{DC91D9F3-6E92-4C3E-A768-B29D179D109F}" type="pres">
      <dgm:prSet presAssocID="{81715F2D-74B4-43B6-AF90-13B79BC12C51}" presName="conn2-1" presStyleLbl="parChTrans1D2" presStyleIdx="2" presStyleCnt="5"/>
      <dgm:spPr/>
    </dgm:pt>
    <dgm:pt modelId="{32449A4A-CAE7-45D4-B3C3-0A2C35A737A5}" type="pres">
      <dgm:prSet presAssocID="{81715F2D-74B4-43B6-AF90-13B79BC12C51}" presName="connTx" presStyleLbl="parChTrans1D2" presStyleIdx="2" presStyleCnt="5"/>
      <dgm:spPr/>
    </dgm:pt>
    <dgm:pt modelId="{FC112F4F-8A68-4EFD-9AB4-C561AEE6EE2C}" type="pres">
      <dgm:prSet presAssocID="{6EEA633D-DF8C-48DC-B933-48F61691A9E0}" presName="root2" presStyleCnt="0"/>
      <dgm:spPr/>
    </dgm:pt>
    <dgm:pt modelId="{E8C50773-E57A-46F1-836B-9460C93225B9}" type="pres">
      <dgm:prSet presAssocID="{6EEA633D-DF8C-48DC-B933-48F61691A9E0}" presName="LevelTwoTextNode" presStyleLbl="node2" presStyleIdx="2" presStyleCnt="5" custScaleX="193734" custLinFactNeighborX="1699" custLinFactNeighborY="3714">
        <dgm:presLayoutVars>
          <dgm:chPref val="3"/>
        </dgm:presLayoutVars>
      </dgm:prSet>
      <dgm:spPr/>
    </dgm:pt>
    <dgm:pt modelId="{8BD18A28-727D-400A-9ED5-25D64773CE81}" type="pres">
      <dgm:prSet presAssocID="{6EEA633D-DF8C-48DC-B933-48F61691A9E0}" presName="level3hierChild" presStyleCnt="0"/>
      <dgm:spPr/>
    </dgm:pt>
    <dgm:pt modelId="{BAAE75DC-34B7-4069-8417-FF4878733D20}" type="pres">
      <dgm:prSet presAssocID="{1174F928-96DA-41FD-95FF-23CFB844D1D9}" presName="conn2-1" presStyleLbl="parChTrans1D2" presStyleIdx="3" presStyleCnt="5"/>
      <dgm:spPr/>
    </dgm:pt>
    <dgm:pt modelId="{A7E86300-71DA-43D8-AF93-AB72952D74B2}" type="pres">
      <dgm:prSet presAssocID="{1174F928-96DA-41FD-95FF-23CFB844D1D9}" presName="connTx" presStyleLbl="parChTrans1D2" presStyleIdx="3" presStyleCnt="5"/>
      <dgm:spPr/>
    </dgm:pt>
    <dgm:pt modelId="{7E9217BC-79B7-4CC2-ADAC-E030F55115E7}" type="pres">
      <dgm:prSet presAssocID="{662F0D90-B12F-4167-A190-93C0376B8293}" presName="root2" presStyleCnt="0"/>
      <dgm:spPr/>
    </dgm:pt>
    <dgm:pt modelId="{20480B1C-A46B-408F-952B-B3A2344522D0}" type="pres">
      <dgm:prSet presAssocID="{662F0D90-B12F-4167-A190-93C0376B8293}" presName="LevelTwoTextNode" presStyleLbl="node2" presStyleIdx="3" presStyleCnt="5" custScaleX="193734" custLinFactNeighborX="1699" custLinFactNeighborY="3714">
        <dgm:presLayoutVars>
          <dgm:chPref val="3"/>
        </dgm:presLayoutVars>
      </dgm:prSet>
      <dgm:spPr/>
    </dgm:pt>
    <dgm:pt modelId="{40652793-02E1-4667-9932-3BA4EFD0CE4D}" type="pres">
      <dgm:prSet presAssocID="{662F0D90-B12F-4167-A190-93C0376B8293}" presName="level3hierChild" presStyleCnt="0"/>
      <dgm:spPr/>
    </dgm:pt>
    <dgm:pt modelId="{EF096608-10B0-4A86-9B8C-74112029428A}" type="pres">
      <dgm:prSet presAssocID="{79625BF1-3382-4620-AE2C-404236DF1C78}" presName="conn2-1" presStyleLbl="parChTrans1D2" presStyleIdx="4" presStyleCnt="5"/>
      <dgm:spPr/>
    </dgm:pt>
    <dgm:pt modelId="{0E525E3F-2232-4699-B22B-1129E80B7AC9}" type="pres">
      <dgm:prSet presAssocID="{79625BF1-3382-4620-AE2C-404236DF1C78}" presName="connTx" presStyleLbl="parChTrans1D2" presStyleIdx="4" presStyleCnt="5"/>
      <dgm:spPr/>
    </dgm:pt>
    <dgm:pt modelId="{CFA7B4F2-506B-478F-B857-A9DD1A43D51A}" type="pres">
      <dgm:prSet presAssocID="{7C409941-0E77-4770-AE19-E5DB24CE98C8}" presName="root2" presStyleCnt="0"/>
      <dgm:spPr/>
    </dgm:pt>
    <dgm:pt modelId="{123F04EA-8709-492B-BA65-726B0EF7758C}" type="pres">
      <dgm:prSet presAssocID="{7C409941-0E77-4770-AE19-E5DB24CE98C8}" presName="LevelTwoTextNode" presStyleLbl="node2" presStyleIdx="4" presStyleCnt="5" custScaleX="193734" custLinFactNeighborX="1699" custLinFactNeighborY="3714">
        <dgm:presLayoutVars>
          <dgm:chPref val="3"/>
        </dgm:presLayoutVars>
      </dgm:prSet>
      <dgm:spPr/>
    </dgm:pt>
    <dgm:pt modelId="{D287398B-C3AA-4DA8-B7DC-31E344927C5F}" type="pres">
      <dgm:prSet presAssocID="{7C409941-0E77-4770-AE19-E5DB24CE98C8}" presName="level3hierChild" presStyleCnt="0"/>
      <dgm:spPr/>
    </dgm:pt>
  </dgm:ptLst>
  <dgm:cxnLst>
    <dgm:cxn modelId="{F9E38214-5D5A-48B5-BFA1-21D9051BE055}" type="presOf" srcId="{AB814C5C-01E0-4A1F-993E-65D12F0CA6A2}" destId="{E0C54B7B-14FF-43DA-8234-2015482D966B}" srcOrd="0" destOrd="0" presId="urn:microsoft.com/office/officeart/2008/layout/HorizontalMultiLevelHierarchy"/>
    <dgm:cxn modelId="{D36A031A-B30D-421B-B735-BDB1B18DF14C}" type="presOf" srcId="{2524FAA7-89C3-4889-9EB9-6E1882D69C9E}" destId="{7C1A67E6-3073-4903-8DC6-A582AEA223DF}" srcOrd="0" destOrd="0" presId="urn:microsoft.com/office/officeart/2008/layout/HorizontalMultiLevelHierarchy"/>
    <dgm:cxn modelId="{99ECD21C-A900-40D1-9898-9A729F1D9136}" type="presOf" srcId="{AB814C5C-01E0-4A1F-993E-65D12F0CA6A2}" destId="{4DFA94DB-BE17-485F-8D47-8D61D0A42C7F}" srcOrd="1" destOrd="0" presId="urn:microsoft.com/office/officeart/2008/layout/HorizontalMultiLevelHierarchy"/>
    <dgm:cxn modelId="{D5082D27-4207-4C36-8149-01AD64026A3E}" type="presOf" srcId="{EE15417C-5E22-49E5-92F8-32DA0CA6BB2D}" destId="{D3B80386-FE8F-44E8-8679-BE9A48373C41}" srcOrd="0" destOrd="0" presId="urn:microsoft.com/office/officeart/2008/layout/HorizontalMultiLevelHierarchy"/>
    <dgm:cxn modelId="{B533D32B-AAEE-42EB-A8EC-A87FB18AFFDC}" type="presOf" srcId="{F3BFB8D9-5E54-48D6-B4FF-178118C78A5D}" destId="{DBF7EED3-3003-485C-A6F3-D7740483064D}" srcOrd="0" destOrd="0" presId="urn:microsoft.com/office/officeart/2008/layout/HorizontalMultiLevelHierarchy"/>
    <dgm:cxn modelId="{4C4E553C-EF49-4E4F-AD26-B966C3E2787D}" srcId="{6ECF6F96-5996-4EAD-AD7A-5359BE886868}" destId="{2524FAA7-89C3-4889-9EB9-6E1882D69C9E}" srcOrd="0" destOrd="0" parTransId="{7574303F-13FC-4D01-A87B-5E78352DF8DD}" sibTransId="{179F8E8B-8EAF-405A-AA11-404EA732C187}"/>
    <dgm:cxn modelId="{B1F5C55B-A5CC-4022-BBE8-F92451200DED}" type="presOf" srcId="{7C409941-0E77-4770-AE19-E5DB24CE98C8}" destId="{123F04EA-8709-492B-BA65-726B0EF7758C}" srcOrd="0" destOrd="0" presId="urn:microsoft.com/office/officeart/2008/layout/HorizontalMultiLevelHierarchy"/>
    <dgm:cxn modelId="{9DB2F660-6D53-4E85-B917-35ADDDD9121A}" srcId="{2524FAA7-89C3-4889-9EB9-6E1882D69C9E}" destId="{662F0D90-B12F-4167-A190-93C0376B8293}" srcOrd="3" destOrd="0" parTransId="{1174F928-96DA-41FD-95FF-23CFB844D1D9}" sibTransId="{FAE17E03-F077-4E94-B12E-00FFDE94E7D4}"/>
    <dgm:cxn modelId="{C1901E48-02DA-47B8-9933-15046B2F93D8}" srcId="{2524FAA7-89C3-4889-9EB9-6E1882D69C9E}" destId="{6EEA633D-DF8C-48DC-B933-48F61691A9E0}" srcOrd="2" destOrd="0" parTransId="{81715F2D-74B4-43B6-AF90-13B79BC12C51}" sibTransId="{52580300-1288-4B0C-B29D-8C5573017E8B}"/>
    <dgm:cxn modelId="{0ED22748-D092-4BF6-94B5-8B8ABDFC6E20}" type="presOf" srcId="{662F0D90-B12F-4167-A190-93C0376B8293}" destId="{20480B1C-A46B-408F-952B-B3A2344522D0}" srcOrd="0" destOrd="0" presId="urn:microsoft.com/office/officeart/2008/layout/HorizontalMultiLevelHierarchy"/>
    <dgm:cxn modelId="{E0612F69-0BB3-4A74-8CF9-2419746BDC4C}" type="presOf" srcId="{1174F928-96DA-41FD-95FF-23CFB844D1D9}" destId="{A7E86300-71DA-43D8-AF93-AB72952D74B2}" srcOrd="1" destOrd="0" presId="urn:microsoft.com/office/officeart/2008/layout/HorizontalMultiLevelHierarchy"/>
    <dgm:cxn modelId="{804B3D72-2D66-4D4B-863C-68EA479E6A15}" type="presOf" srcId="{6ECF6F96-5996-4EAD-AD7A-5359BE886868}" destId="{854FF077-C743-4287-A302-55E7BEF17321}" srcOrd="0" destOrd="0" presId="urn:microsoft.com/office/officeart/2008/layout/HorizontalMultiLevelHierarchy"/>
    <dgm:cxn modelId="{CF4CE355-0E23-42F4-9788-2A3582195269}" type="presOf" srcId="{521CE758-4ADF-4D8C-B1A7-0F2B9251D608}" destId="{62788CF6-F315-4962-AF2A-CEED55F7238C}" srcOrd="0" destOrd="0" presId="urn:microsoft.com/office/officeart/2008/layout/HorizontalMultiLevelHierarchy"/>
    <dgm:cxn modelId="{6A3ED659-0BF7-4391-A41F-9C3EAC17E317}" type="presOf" srcId="{79625BF1-3382-4620-AE2C-404236DF1C78}" destId="{EF096608-10B0-4A86-9B8C-74112029428A}" srcOrd="0" destOrd="0" presId="urn:microsoft.com/office/officeart/2008/layout/HorizontalMultiLevelHierarchy"/>
    <dgm:cxn modelId="{3EC7C07A-638A-402A-865A-8CC9D67BE2B3}" type="presOf" srcId="{81715F2D-74B4-43B6-AF90-13B79BC12C51}" destId="{32449A4A-CAE7-45D4-B3C3-0A2C35A737A5}" srcOrd="1" destOrd="0" presId="urn:microsoft.com/office/officeart/2008/layout/HorizontalMultiLevelHierarchy"/>
    <dgm:cxn modelId="{537B427E-3EED-4ABE-BACB-B73065E69077}" type="presOf" srcId="{79625BF1-3382-4620-AE2C-404236DF1C78}" destId="{0E525E3F-2232-4699-B22B-1129E80B7AC9}" srcOrd="1" destOrd="0" presId="urn:microsoft.com/office/officeart/2008/layout/HorizontalMultiLevelHierarchy"/>
    <dgm:cxn modelId="{406C067F-08E2-46CA-8F36-12ED318F0F4C}" type="presOf" srcId="{1174F928-96DA-41FD-95FF-23CFB844D1D9}" destId="{BAAE75DC-34B7-4069-8417-FF4878733D20}" srcOrd="0" destOrd="0" presId="urn:microsoft.com/office/officeart/2008/layout/HorizontalMultiLevelHierarchy"/>
    <dgm:cxn modelId="{FB658B83-22AB-4315-BF83-C58CB8719C01}" srcId="{2524FAA7-89C3-4889-9EB9-6E1882D69C9E}" destId="{F3BFB8D9-5E54-48D6-B4FF-178118C78A5D}" srcOrd="0" destOrd="0" parTransId="{AB814C5C-01E0-4A1F-993E-65D12F0CA6A2}" sibTransId="{4F32BA22-DB83-4479-87FA-CB845F617BAF}"/>
    <dgm:cxn modelId="{DBAEE29E-2955-40BD-A513-03AFE84E0586}" type="presOf" srcId="{EE15417C-5E22-49E5-92F8-32DA0CA6BB2D}" destId="{19C80FB8-2401-4CA5-AEEE-EF968AEEA31A}" srcOrd="1" destOrd="0" presId="urn:microsoft.com/office/officeart/2008/layout/HorizontalMultiLevelHierarchy"/>
    <dgm:cxn modelId="{96CBE5D0-C9C2-4499-B8F4-A5891075D183}" type="presOf" srcId="{81715F2D-74B4-43B6-AF90-13B79BC12C51}" destId="{DC91D9F3-6E92-4C3E-A768-B29D179D109F}" srcOrd="0" destOrd="0" presId="urn:microsoft.com/office/officeart/2008/layout/HorizontalMultiLevelHierarchy"/>
    <dgm:cxn modelId="{1BFB98DA-EAD1-43DD-B411-AF52CC3B3EDC}" srcId="{2524FAA7-89C3-4889-9EB9-6E1882D69C9E}" destId="{521CE758-4ADF-4D8C-B1A7-0F2B9251D608}" srcOrd="1" destOrd="0" parTransId="{EE15417C-5E22-49E5-92F8-32DA0CA6BB2D}" sibTransId="{97B62344-B899-4144-B83C-7E01C6D9BE69}"/>
    <dgm:cxn modelId="{345607DB-D889-4523-98F8-39D557DD589F}" srcId="{2524FAA7-89C3-4889-9EB9-6E1882D69C9E}" destId="{7C409941-0E77-4770-AE19-E5DB24CE98C8}" srcOrd="4" destOrd="0" parTransId="{79625BF1-3382-4620-AE2C-404236DF1C78}" sibTransId="{2BB965E4-73D8-4A11-8A9C-438A0C480CB1}"/>
    <dgm:cxn modelId="{D660BCF3-EC28-4145-A889-FE12412A8A01}" type="presOf" srcId="{6EEA633D-DF8C-48DC-B933-48F61691A9E0}" destId="{E8C50773-E57A-46F1-836B-9460C93225B9}" srcOrd="0" destOrd="0" presId="urn:microsoft.com/office/officeart/2008/layout/HorizontalMultiLevelHierarchy"/>
    <dgm:cxn modelId="{FE52468A-3C46-47C2-B3F5-09CF1A4626CE}" type="presParOf" srcId="{854FF077-C743-4287-A302-55E7BEF17321}" destId="{34BE6B72-DAB6-4167-B64A-1284D00A9066}" srcOrd="0" destOrd="0" presId="urn:microsoft.com/office/officeart/2008/layout/HorizontalMultiLevelHierarchy"/>
    <dgm:cxn modelId="{A4EA350C-F150-4FCB-B5EB-24A1D839DF2A}" type="presParOf" srcId="{34BE6B72-DAB6-4167-B64A-1284D00A9066}" destId="{7C1A67E6-3073-4903-8DC6-A582AEA223DF}" srcOrd="0" destOrd="0" presId="urn:microsoft.com/office/officeart/2008/layout/HorizontalMultiLevelHierarchy"/>
    <dgm:cxn modelId="{35798482-0B36-439C-831E-EA6DF94F6200}" type="presParOf" srcId="{34BE6B72-DAB6-4167-B64A-1284D00A9066}" destId="{669846FF-4C37-49FB-AB8D-99D1B1BB76D6}" srcOrd="1" destOrd="0" presId="urn:microsoft.com/office/officeart/2008/layout/HorizontalMultiLevelHierarchy"/>
    <dgm:cxn modelId="{4836B3EB-CD52-4ED3-87D8-7C6156AD6158}" type="presParOf" srcId="{669846FF-4C37-49FB-AB8D-99D1B1BB76D6}" destId="{E0C54B7B-14FF-43DA-8234-2015482D966B}" srcOrd="0" destOrd="0" presId="urn:microsoft.com/office/officeart/2008/layout/HorizontalMultiLevelHierarchy"/>
    <dgm:cxn modelId="{4F054ADD-03A3-4680-934F-FA9564733DC0}" type="presParOf" srcId="{E0C54B7B-14FF-43DA-8234-2015482D966B}" destId="{4DFA94DB-BE17-485F-8D47-8D61D0A42C7F}" srcOrd="0" destOrd="0" presId="urn:microsoft.com/office/officeart/2008/layout/HorizontalMultiLevelHierarchy"/>
    <dgm:cxn modelId="{96A99532-9CEA-4B9C-8EBE-2D4783FD3164}" type="presParOf" srcId="{669846FF-4C37-49FB-AB8D-99D1B1BB76D6}" destId="{CDCB2615-DA5B-4B4A-B755-FA78C00F013E}" srcOrd="1" destOrd="0" presId="urn:microsoft.com/office/officeart/2008/layout/HorizontalMultiLevelHierarchy"/>
    <dgm:cxn modelId="{26AB811F-2367-4BB0-9980-388996153B1D}" type="presParOf" srcId="{CDCB2615-DA5B-4B4A-B755-FA78C00F013E}" destId="{DBF7EED3-3003-485C-A6F3-D7740483064D}" srcOrd="0" destOrd="0" presId="urn:microsoft.com/office/officeart/2008/layout/HorizontalMultiLevelHierarchy"/>
    <dgm:cxn modelId="{00EFD086-52AB-4AE9-8821-5A5FA54C4F98}" type="presParOf" srcId="{CDCB2615-DA5B-4B4A-B755-FA78C00F013E}" destId="{579D1DD8-305A-4CAA-87B9-2D16EC2EA42B}" srcOrd="1" destOrd="0" presId="urn:microsoft.com/office/officeart/2008/layout/HorizontalMultiLevelHierarchy"/>
    <dgm:cxn modelId="{EFF4C7CF-E694-4952-A299-69255DBCB2CD}" type="presParOf" srcId="{669846FF-4C37-49FB-AB8D-99D1B1BB76D6}" destId="{D3B80386-FE8F-44E8-8679-BE9A48373C41}" srcOrd="2" destOrd="0" presId="urn:microsoft.com/office/officeart/2008/layout/HorizontalMultiLevelHierarchy"/>
    <dgm:cxn modelId="{665C90D3-FFF4-4D4E-8E7D-204EE369BEAF}" type="presParOf" srcId="{D3B80386-FE8F-44E8-8679-BE9A48373C41}" destId="{19C80FB8-2401-4CA5-AEEE-EF968AEEA31A}" srcOrd="0" destOrd="0" presId="urn:microsoft.com/office/officeart/2008/layout/HorizontalMultiLevelHierarchy"/>
    <dgm:cxn modelId="{DAF8CDDC-E47D-4671-9196-C825F4C95DA0}" type="presParOf" srcId="{669846FF-4C37-49FB-AB8D-99D1B1BB76D6}" destId="{503CEDE8-C574-4532-B616-F964B2CC8360}" srcOrd="3" destOrd="0" presId="urn:microsoft.com/office/officeart/2008/layout/HorizontalMultiLevelHierarchy"/>
    <dgm:cxn modelId="{6036F8FB-B81D-413F-B055-E9F9EFC87E10}" type="presParOf" srcId="{503CEDE8-C574-4532-B616-F964B2CC8360}" destId="{62788CF6-F315-4962-AF2A-CEED55F7238C}" srcOrd="0" destOrd="0" presId="urn:microsoft.com/office/officeart/2008/layout/HorizontalMultiLevelHierarchy"/>
    <dgm:cxn modelId="{EF04C6F6-9C89-4425-A393-B8165AEE7398}" type="presParOf" srcId="{503CEDE8-C574-4532-B616-F964B2CC8360}" destId="{13F9DE8D-90C5-41E1-94FF-52D701A6BCE0}" srcOrd="1" destOrd="0" presId="urn:microsoft.com/office/officeart/2008/layout/HorizontalMultiLevelHierarchy"/>
    <dgm:cxn modelId="{74E65762-C80E-4B0C-9305-48A8C2B235DC}" type="presParOf" srcId="{669846FF-4C37-49FB-AB8D-99D1B1BB76D6}" destId="{DC91D9F3-6E92-4C3E-A768-B29D179D109F}" srcOrd="4" destOrd="0" presId="urn:microsoft.com/office/officeart/2008/layout/HorizontalMultiLevelHierarchy"/>
    <dgm:cxn modelId="{1E23B205-4014-4E1D-9B81-F2FA3BCA791C}" type="presParOf" srcId="{DC91D9F3-6E92-4C3E-A768-B29D179D109F}" destId="{32449A4A-CAE7-45D4-B3C3-0A2C35A737A5}" srcOrd="0" destOrd="0" presId="urn:microsoft.com/office/officeart/2008/layout/HorizontalMultiLevelHierarchy"/>
    <dgm:cxn modelId="{DD3B4FA9-AE17-49FB-9856-EFCA8762BDF5}" type="presParOf" srcId="{669846FF-4C37-49FB-AB8D-99D1B1BB76D6}" destId="{FC112F4F-8A68-4EFD-9AB4-C561AEE6EE2C}" srcOrd="5" destOrd="0" presId="urn:microsoft.com/office/officeart/2008/layout/HorizontalMultiLevelHierarchy"/>
    <dgm:cxn modelId="{518EF86A-3D8C-4C7E-A652-9D72EA69B91C}" type="presParOf" srcId="{FC112F4F-8A68-4EFD-9AB4-C561AEE6EE2C}" destId="{E8C50773-E57A-46F1-836B-9460C93225B9}" srcOrd="0" destOrd="0" presId="urn:microsoft.com/office/officeart/2008/layout/HorizontalMultiLevelHierarchy"/>
    <dgm:cxn modelId="{F9CD623A-6ADB-45A1-8D37-A3D4161FBB44}" type="presParOf" srcId="{FC112F4F-8A68-4EFD-9AB4-C561AEE6EE2C}" destId="{8BD18A28-727D-400A-9ED5-25D64773CE81}" srcOrd="1" destOrd="0" presId="urn:microsoft.com/office/officeart/2008/layout/HorizontalMultiLevelHierarchy"/>
    <dgm:cxn modelId="{D6852817-A135-4B18-ADDA-050180F5EC28}" type="presParOf" srcId="{669846FF-4C37-49FB-AB8D-99D1B1BB76D6}" destId="{BAAE75DC-34B7-4069-8417-FF4878733D20}" srcOrd="6" destOrd="0" presId="urn:microsoft.com/office/officeart/2008/layout/HorizontalMultiLevelHierarchy"/>
    <dgm:cxn modelId="{89D2B8C5-FE3C-4482-93EF-CF3F2CCD5029}" type="presParOf" srcId="{BAAE75DC-34B7-4069-8417-FF4878733D20}" destId="{A7E86300-71DA-43D8-AF93-AB72952D74B2}" srcOrd="0" destOrd="0" presId="urn:microsoft.com/office/officeart/2008/layout/HorizontalMultiLevelHierarchy"/>
    <dgm:cxn modelId="{EBE6023C-608B-4CEE-9BC4-62E8393B5B78}" type="presParOf" srcId="{669846FF-4C37-49FB-AB8D-99D1B1BB76D6}" destId="{7E9217BC-79B7-4CC2-ADAC-E030F55115E7}" srcOrd="7" destOrd="0" presId="urn:microsoft.com/office/officeart/2008/layout/HorizontalMultiLevelHierarchy"/>
    <dgm:cxn modelId="{E870CE87-9256-4810-98F2-3C89628AB116}" type="presParOf" srcId="{7E9217BC-79B7-4CC2-ADAC-E030F55115E7}" destId="{20480B1C-A46B-408F-952B-B3A2344522D0}" srcOrd="0" destOrd="0" presId="urn:microsoft.com/office/officeart/2008/layout/HorizontalMultiLevelHierarchy"/>
    <dgm:cxn modelId="{B7B2B4F3-00C7-43FC-AE3A-EBC48095CEAB}" type="presParOf" srcId="{7E9217BC-79B7-4CC2-ADAC-E030F55115E7}" destId="{40652793-02E1-4667-9932-3BA4EFD0CE4D}" srcOrd="1" destOrd="0" presId="urn:microsoft.com/office/officeart/2008/layout/HorizontalMultiLevelHierarchy"/>
    <dgm:cxn modelId="{5C4D6B59-FE1D-4B61-AABD-A50E29601BAD}" type="presParOf" srcId="{669846FF-4C37-49FB-AB8D-99D1B1BB76D6}" destId="{EF096608-10B0-4A86-9B8C-74112029428A}" srcOrd="8" destOrd="0" presId="urn:microsoft.com/office/officeart/2008/layout/HorizontalMultiLevelHierarchy"/>
    <dgm:cxn modelId="{7A6BB4AE-6640-4B73-AB8E-5B0565BF8841}" type="presParOf" srcId="{EF096608-10B0-4A86-9B8C-74112029428A}" destId="{0E525E3F-2232-4699-B22B-1129E80B7AC9}" srcOrd="0" destOrd="0" presId="urn:microsoft.com/office/officeart/2008/layout/HorizontalMultiLevelHierarchy"/>
    <dgm:cxn modelId="{10C46147-421F-4A76-B9E1-819FF4EF3096}" type="presParOf" srcId="{669846FF-4C37-49FB-AB8D-99D1B1BB76D6}" destId="{CFA7B4F2-506B-478F-B857-A9DD1A43D51A}" srcOrd="9" destOrd="0" presId="urn:microsoft.com/office/officeart/2008/layout/HorizontalMultiLevelHierarchy"/>
    <dgm:cxn modelId="{3B7359D7-AE9C-4D82-ABFB-DD0B50A34005}" type="presParOf" srcId="{CFA7B4F2-506B-478F-B857-A9DD1A43D51A}" destId="{123F04EA-8709-492B-BA65-726B0EF7758C}" srcOrd="0" destOrd="0" presId="urn:microsoft.com/office/officeart/2008/layout/HorizontalMultiLevelHierarchy"/>
    <dgm:cxn modelId="{534612EB-F134-43D0-A347-FB035D2C3292}" type="presParOf" srcId="{CFA7B4F2-506B-478F-B857-A9DD1A43D51A}" destId="{D287398B-C3AA-4DA8-B7DC-31E344927C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96608-10B0-4A86-9B8C-74112029428A}">
      <dsp:nvSpPr>
        <dsp:cNvPr id="0" name=""/>
        <dsp:cNvSpPr/>
      </dsp:nvSpPr>
      <dsp:spPr>
        <a:xfrm>
          <a:off x="544898" y="1528762"/>
          <a:ext cx="362234" cy="1274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117" y="0"/>
              </a:lnTo>
              <a:lnTo>
                <a:pt x="181117" y="1274287"/>
              </a:lnTo>
              <a:lnTo>
                <a:pt x="362234" y="12742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896" y="2132786"/>
        <a:ext cx="66238" cy="66238"/>
      </dsp:txXfrm>
    </dsp:sp>
    <dsp:sp modelId="{BAAE75DC-34B7-4069-8417-FF4878733D20}">
      <dsp:nvSpPr>
        <dsp:cNvPr id="0" name=""/>
        <dsp:cNvSpPr/>
      </dsp:nvSpPr>
      <dsp:spPr>
        <a:xfrm>
          <a:off x="544898" y="1528762"/>
          <a:ext cx="362234" cy="655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117" y="0"/>
              </a:lnTo>
              <a:lnTo>
                <a:pt x="181117" y="655090"/>
              </a:lnTo>
              <a:lnTo>
                <a:pt x="362234" y="6550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301" y="1837593"/>
        <a:ext cx="37428" cy="37428"/>
      </dsp:txXfrm>
    </dsp:sp>
    <dsp:sp modelId="{DC91D9F3-6E92-4C3E-A768-B29D179D109F}">
      <dsp:nvSpPr>
        <dsp:cNvPr id="0" name=""/>
        <dsp:cNvSpPr/>
      </dsp:nvSpPr>
      <dsp:spPr>
        <a:xfrm>
          <a:off x="544898" y="1483042"/>
          <a:ext cx="362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1117" y="45720"/>
              </a:lnTo>
              <a:lnTo>
                <a:pt x="181117" y="64622"/>
              </a:lnTo>
              <a:lnTo>
                <a:pt x="362234" y="64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6947" y="1519694"/>
        <a:ext cx="18136" cy="18136"/>
      </dsp:txXfrm>
    </dsp:sp>
    <dsp:sp modelId="{D3B80386-FE8F-44E8-8679-BE9A48373C41}">
      <dsp:nvSpPr>
        <dsp:cNvPr id="0" name=""/>
        <dsp:cNvSpPr/>
      </dsp:nvSpPr>
      <dsp:spPr>
        <a:xfrm>
          <a:off x="544898" y="911476"/>
          <a:ext cx="362234" cy="617285"/>
        </a:xfrm>
        <a:custGeom>
          <a:avLst/>
          <a:gdLst/>
          <a:ahLst/>
          <a:cxnLst/>
          <a:rect l="0" t="0" r="0" b="0"/>
          <a:pathLst>
            <a:path>
              <a:moveTo>
                <a:pt x="0" y="617285"/>
              </a:moveTo>
              <a:lnTo>
                <a:pt x="181117" y="617285"/>
              </a:lnTo>
              <a:lnTo>
                <a:pt x="181117" y="0"/>
              </a:lnTo>
              <a:lnTo>
                <a:pt x="3622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8122" y="1202226"/>
        <a:ext cx="35786" cy="35786"/>
      </dsp:txXfrm>
    </dsp:sp>
    <dsp:sp modelId="{E0C54B7B-14FF-43DA-8234-2015482D966B}">
      <dsp:nvSpPr>
        <dsp:cNvPr id="0" name=""/>
        <dsp:cNvSpPr/>
      </dsp:nvSpPr>
      <dsp:spPr>
        <a:xfrm>
          <a:off x="544898" y="275288"/>
          <a:ext cx="362234" cy="1253474"/>
        </a:xfrm>
        <a:custGeom>
          <a:avLst/>
          <a:gdLst/>
          <a:ahLst/>
          <a:cxnLst/>
          <a:rect l="0" t="0" r="0" b="0"/>
          <a:pathLst>
            <a:path>
              <a:moveTo>
                <a:pt x="0" y="1253474"/>
              </a:moveTo>
              <a:lnTo>
                <a:pt x="181117" y="1253474"/>
              </a:lnTo>
              <a:lnTo>
                <a:pt x="181117" y="0"/>
              </a:lnTo>
              <a:lnTo>
                <a:pt x="3622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396" y="869406"/>
        <a:ext cx="65238" cy="65238"/>
      </dsp:txXfrm>
    </dsp:sp>
    <dsp:sp modelId="{7C1A67E6-3073-4903-8DC6-A582AEA223DF}">
      <dsp:nvSpPr>
        <dsp:cNvPr id="0" name=""/>
        <dsp:cNvSpPr/>
      </dsp:nvSpPr>
      <dsp:spPr>
        <a:xfrm rot="16200000">
          <a:off x="-1048920" y="1274287"/>
          <a:ext cx="2678687" cy="508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SORTING</a:t>
          </a:r>
        </a:p>
      </dsp:txBody>
      <dsp:txXfrm>
        <a:off x="-1048920" y="1274287"/>
        <a:ext cx="2678687" cy="508950"/>
      </dsp:txXfrm>
    </dsp:sp>
    <dsp:sp modelId="{DBF7EED3-3003-485C-A6F3-D7740483064D}">
      <dsp:nvSpPr>
        <dsp:cNvPr id="0" name=""/>
        <dsp:cNvSpPr/>
      </dsp:nvSpPr>
      <dsp:spPr>
        <a:xfrm>
          <a:off x="907132" y="20812"/>
          <a:ext cx="3234114" cy="508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PARAMETRI FISICI</a:t>
          </a:r>
        </a:p>
      </dsp:txBody>
      <dsp:txXfrm>
        <a:off x="907132" y="20812"/>
        <a:ext cx="3234114" cy="508950"/>
      </dsp:txXfrm>
    </dsp:sp>
    <dsp:sp modelId="{62788CF6-F315-4962-AF2A-CEED55F7238C}">
      <dsp:nvSpPr>
        <dsp:cNvPr id="0" name=""/>
        <dsp:cNvSpPr/>
      </dsp:nvSpPr>
      <dsp:spPr>
        <a:xfrm>
          <a:off x="907132" y="657001"/>
          <a:ext cx="3234114" cy="508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MODIFICHE GENETICHE </a:t>
          </a:r>
        </a:p>
      </dsp:txBody>
      <dsp:txXfrm>
        <a:off x="907132" y="657001"/>
        <a:ext cx="3234114" cy="508950"/>
      </dsp:txXfrm>
    </dsp:sp>
    <dsp:sp modelId="{E8C50773-E57A-46F1-836B-9460C93225B9}">
      <dsp:nvSpPr>
        <dsp:cNvPr id="0" name=""/>
        <dsp:cNvSpPr/>
      </dsp:nvSpPr>
      <dsp:spPr>
        <a:xfrm>
          <a:off x="907132" y="1293189"/>
          <a:ext cx="3234114" cy="508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RECETTORI O MARKER SPECIFICI</a:t>
          </a:r>
        </a:p>
      </dsp:txBody>
      <dsp:txXfrm>
        <a:off x="907132" y="1293189"/>
        <a:ext cx="3234114" cy="508950"/>
      </dsp:txXfrm>
    </dsp:sp>
    <dsp:sp modelId="{20480B1C-A46B-408F-952B-B3A2344522D0}">
      <dsp:nvSpPr>
        <dsp:cNvPr id="0" name=""/>
        <dsp:cNvSpPr/>
      </dsp:nvSpPr>
      <dsp:spPr>
        <a:xfrm>
          <a:off x="907132" y="1929377"/>
          <a:ext cx="3234114" cy="508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FUNZIONI</a:t>
          </a:r>
        </a:p>
      </dsp:txBody>
      <dsp:txXfrm>
        <a:off x="907132" y="1929377"/>
        <a:ext cx="3234114" cy="508950"/>
      </dsp:txXfrm>
    </dsp:sp>
    <dsp:sp modelId="{123F04EA-8709-492B-BA65-726B0EF7758C}">
      <dsp:nvSpPr>
        <dsp:cNvPr id="0" name=""/>
        <dsp:cNvSpPr/>
      </dsp:nvSpPr>
      <dsp:spPr>
        <a:xfrm>
          <a:off x="907132" y="2548574"/>
          <a:ext cx="3234114" cy="508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ORGANELLI</a:t>
          </a:r>
        </a:p>
      </dsp:txBody>
      <dsp:txXfrm>
        <a:off x="907132" y="2548574"/>
        <a:ext cx="3234114" cy="50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B760F-2A99-45F6-86CC-FE044520AE83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3154-E6C5-4B89-A8AD-9FA406F31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7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03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678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0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299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0533B-E991-743B-76C7-2AF096CB4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6D95C18-15D6-DA5A-90D8-12070DCD1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37733A-5858-C133-9EB3-8C620B8DF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45D52C-C047-FA28-DAB1-DE208AFC6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1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356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83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098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134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58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2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95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62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77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14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24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11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C3154-E6C5-4B89-A8AD-9FA406F316F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50AE93-A19E-4948-8EAA-E7AC3DCE7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BC7408-262A-413A-BFF6-B2E8609C0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4B41C2-1285-45EE-9C64-82F71DBF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832187-5BCB-4BD2-B30A-8FF9D178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57842B-5142-4A14-8CB3-EF8F8BE4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2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5C2BE-6981-4436-9C77-D0E0B36E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5CFE53-8A53-4C8A-9BD5-CCA5A461B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A0E613-7694-464D-A49C-4072DCF2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F8203-7F3C-4CBD-B1CC-D8713866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1F33BB-8626-4892-959B-523419FA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16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40885F-D2E4-46A0-B094-7C0A13B42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3FAEBA-3D38-413E-8FC8-1CE52D5CE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10F7F4-D100-45F3-AFB2-829D287A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259C72-7479-4D13-859C-60A81271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65AA6B-85B7-4679-9685-BE7461B1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12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33199-FE9D-4BF5-B970-1F6C9BA0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06B6AF-D95E-4C4B-BFEE-38CAEE7C4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C6FFE4-8160-42FF-A959-844557A2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7B74E4-393D-4EF8-B9F8-7FDB518F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C8C398-1657-4C69-AA11-4C729740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11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F443D-3A44-4D1C-BD03-CF0FC138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20D608-9FE4-4847-82DB-E5BA4EC94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0E53B7-0F39-49BF-9263-9E1F22E7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4D8DA7-4B0F-498E-9A6D-AC0F4529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704EC9-1051-4E5F-AA41-CB78D3C7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08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F36058-DAA9-4650-B3BF-7BAB2B79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CDB297-FB74-44DB-9896-3382D9592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85FEA8-B202-4C4B-B842-C201B5F92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761193-E853-4944-A76D-34D44940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1277CE-4833-44AF-AC79-D78050A5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BFD69E-8C8A-41E8-AA6F-60378DDA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5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7A62CC-7A4A-449E-BD4D-2414E78E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7727C2-19D2-4538-80A6-7AD500045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62A865-A0B8-48C2-ABAF-7864675C8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039CFA-9D97-4ED0-966A-46E106695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8BB79F-F3E6-4346-97D5-CDDE7D2E5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DCC7E28-7171-4972-BF18-DB9BFC63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DB082A-69F2-4491-8871-5BDC2551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4FF0E2-EC9F-4728-ABC7-D7533CDA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2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F4558B-7256-46D0-81E4-09BB5A7A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2C4A75-8175-4327-9C2E-967CC618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6DC48A-CB8B-471C-B927-B89EDC68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4B83A1-39AB-4385-A971-0BA89165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8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BB43E8-EABF-489D-95D4-FD655C95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0D66EC-820B-4F40-B82B-509AD7F9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C6F6AF-23AB-43E1-8C66-1D11F8C3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2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E58399-F774-4BEA-866B-E295BDF0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560112-EF35-4ABF-9E6F-662C6B1D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0DFA06-6235-4E61-8F8C-5BB45A9B9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CDA087-1907-42E8-A338-F26BC481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329F16-3EAD-47F3-93E9-1FCAAAB7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45D85-4DE2-4FD2-94D3-C7F770B2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22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DC3CE-7B14-4F2D-A97E-DE521633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E09DF0A-7369-4C1C-BBAB-F1C52A7AA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0111FA-8A09-49B3-831E-3B6C57870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A7AA18-E644-45E7-9CE7-9BDFBCB2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1F1B00-4324-42E3-8E97-C67C168D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5F37E5-A7C9-44A4-9A90-79C5B9F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48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01E0E8-2FFD-43D3-946E-D9BF5558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3156D2-CF52-4D7B-9861-A954AC55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1FBCF6-FF9E-48B7-84E9-08C84AFB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8C4E8-7E3E-4F2D-98FA-D1565BCF8FAA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C3B834-EFB2-4406-88CC-B17088B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11CA93-C625-4DCA-98F5-52B339E21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7B7A-23B2-4482-B6E3-9016E79DE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48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9.png"/><Relationship Id="rId4" Type="http://schemas.openxmlformats.org/officeDocument/2006/relationships/diagramData" Target="../diagrams/data1.xml"/><Relationship Id="rId9" Type="http://schemas.openxmlformats.org/officeDocument/2006/relationships/image" Target="../media/image7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3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E681001-DA60-40A4-B307-E9C2DEF02D74}"/>
              </a:ext>
            </a:extLst>
          </p:cNvPr>
          <p:cNvSpPr/>
          <p:nvPr/>
        </p:nvSpPr>
        <p:spPr>
          <a:xfrm>
            <a:off x="601643" y="1397511"/>
            <a:ext cx="10988714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3600" b="1" i="1" dirty="0">
                <a:solidFill>
                  <a:schemeClr val="bg1"/>
                </a:solidFill>
              </a:rPr>
              <a:t>Applicazioni in </a:t>
            </a:r>
            <a:r>
              <a:rPr lang="it-IT" sz="3600" b="1" i="1" dirty="0" err="1">
                <a:solidFill>
                  <a:schemeClr val="bg1"/>
                </a:solidFill>
              </a:rPr>
              <a:t>citofluorimetria</a:t>
            </a:r>
            <a:r>
              <a:rPr lang="it-IT" sz="3600" b="1" i="1" dirty="0">
                <a:solidFill>
                  <a:schemeClr val="bg1"/>
                </a:solidFill>
              </a:rPr>
              <a:t> tra routine e innovazione</a:t>
            </a:r>
            <a:endParaRPr lang="it-IT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Technical Resources - Dept. of Pharmaceutical and Pharmacological Sciences Unipd">
            <a:extLst>
              <a:ext uri="{FF2B5EF4-FFF2-40B4-BE49-F238E27FC236}">
                <a16:creationId xmlns:a16="http://schemas.microsoft.com/office/drawing/2014/main" id="{AF7BAC79-E7C3-43DB-A3F7-8C8BE9DD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92" y="322866"/>
            <a:ext cx="192366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59B149-FE15-4B55-8521-773AA58F5155}"/>
              </a:ext>
            </a:extLst>
          </p:cNvPr>
          <p:cNvSpPr txBox="1"/>
          <p:nvPr/>
        </p:nvSpPr>
        <p:spPr>
          <a:xfrm>
            <a:off x="1232809" y="400523"/>
            <a:ext cx="694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CYTOMETRY AND CELL SORTING FACILITY</a:t>
            </a: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PHARMACEUTICAL AND PHARMACOLOGICAL SCIENCES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s://800anniunipd.it/wp-content/uploads/2018/11/Logo_Universit%C3%A0_Padova.svg-300x300.png">
            <a:extLst>
              <a:ext uri="{FF2B5EF4-FFF2-40B4-BE49-F238E27FC236}">
                <a16:creationId xmlns:a16="http://schemas.microsoft.com/office/drawing/2014/main" id="{66B12C0B-76E8-46FC-9D67-CAFE5354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5" y="205159"/>
            <a:ext cx="902143" cy="9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echresources.dsfarm.unipd.it/wp-content/uploads/2024/06/foto-citofluorimetro-1-1024x461.jpg">
            <a:extLst>
              <a:ext uri="{FF2B5EF4-FFF2-40B4-BE49-F238E27FC236}">
                <a16:creationId xmlns:a16="http://schemas.microsoft.com/office/drawing/2014/main" id="{807EC5D1-E710-44B0-B182-14025B65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43" y="2623713"/>
            <a:ext cx="6806513" cy="306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6A53BA-4907-4C3D-BF07-FDFCE1298E22}"/>
              </a:ext>
            </a:extLst>
          </p:cNvPr>
          <p:cNvSpPr/>
          <p:nvPr/>
        </p:nvSpPr>
        <p:spPr>
          <a:xfrm>
            <a:off x="3301312" y="5738086"/>
            <a:ext cx="5589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Edificio C, Largo Meneghetti 2; Cod.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00200 -1 010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33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64AAB1-BB4A-4105-B60A-8011646A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67" y="1205345"/>
            <a:ext cx="6794740" cy="532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586B5A15-21EF-42AC-9E86-CB60E74DACB1}"/>
              </a:ext>
            </a:extLst>
          </p:cNvPr>
          <p:cNvGrpSpPr/>
          <p:nvPr/>
        </p:nvGrpSpPr>
        <p:grpSpPr>
          <a:xfrm>
            <a:off x="345727" y="2002975"/>
            <a:ext cx="3992526" cy="2335105"/>
            <a:chOff x="19551" y="2432086"/>
            <a:chExt cx="4560202" cy="283017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C25A8E7-3ECA-4761-A50D-F184D4C9D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4261" y="4938410"/>
              <a:ext cx="1472044" cy="32385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A9E3D76-B68E-4FD5-87F1-FB2942EB4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69"/>
            <a:stretch/>
          </p:blipFill>
          <p:spPr>
            <a:xfrm>
              <a:off x="74428" y="2432086"/>
              <a:ext cx="4505325" cy="866775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3B21382-BA53-401D-9ED3-A496C7057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029" b="2096"/>
            <a:stretch/>
          </p:blipFill>
          <p:spPr>
            <a:xfrm>
              <a:off x="74428" y="3298861"/>
              <a:ext cx="2524126" cy="428965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4AAED33-6BC2-465D-A3BF-D3B9135A4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9915" y="3703542"/>
              <a:ext cx="2152650" cy="476250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D502E46-11BC-4286-87B6-BADADB861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551" y="4144564"/>
              <a:ext cx="1419225" cy="51435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8D368ED-702B-4993-ADA5-7AEB8DC5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6807" y="4132507"/>
              <a:ext cx="1447800" cy="504825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5F34A47A-27C7-428C-AE43-7FD9636F2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1711" y="4544393"/>
              <a:ext cx="3933825" cy="409575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9CBF04E-9EC7-4BAC-8A40-43A648981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053" y="4900687"/>
              <a:ext cx="1352550" cy="32385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2A64FE05-9343-44D0-9673-692874771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8400" y="3240940"/>
              <a:ext cx="1981200" cy="523875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7B203055-B37C-4E06-AD39-BF722486E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2832" y="3747174"/>
              <a:ext cx="2047875" cy="409575"/>
            </a:xfrm>
            <a:prstGeom prst="rect">
              <a:avLst/>
            </a:prstGeom>
          </p:spPr>
        </p:pic>
      </p:grpSp>
      <p:sp>
        <p:nvSpPr>
          <p:cNvPr id="18" name="Rettangolo 17">
            <a:extLst>
              <a:ext uri="{FF2B5EF4-FFF2-40B4-BE49-F238E27FC236}">
                <a16:creationId xmlns:a16="http://schemas.microsoft.com/office/drawing/2014/main" id="{02EA3963-DB67-4B94-9D5C-C6307E56962B}"/>
              </a:ext>
            </a:extLst>
          </p:cNvPr>
          <p:cNvSpPr/>
          <p:nvPr/>
        </p:nvSpPr>
        <p:spPr>
          <a:xfrm>
            <a:off x="186070" y="234768"/>
            <a:ext cx="11819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MODIFICAZIONI POST-TRADUZIONALI DELLE PROTEINE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46A52AB-5AFD-40AA-9587-53F61025B0D7}"/>
              </a:ext>
            </a:extLst>
          </p:cNvPr>
          <p:cNvCxnSpPr/>
          <p:nvPr/>
        </p:nvCxnSpPr>
        <p:spPr>
          <a:xfrm>
            <a:off x="186070" y="881099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33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9A369739-0854-D37E-16C1-2A2DFE7AA371}"/>
              </a:ext>
            </a:extLst>
          </p:cNvPr>
          <p:cNvSpPr/>
          <p:nvPr/>
        </p:nvSpPr>
        <p:spPr>
          <a:xfrm>
            <a:off x="4315967" y="1998231"/>
            <a:ext cx="6784849" cy="19880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3C1E0238-6576-4118-B5E4-1730549BC894}"/>
              </a:ext>
            </a:extLst>
          </p:cNvPr>
          <p:cNvCxnSpPr/>
          <p:nvPr/>
        </p:nvCxnSpPr>
        <p:spPr>
          <a:xfrm>
            <a:off x="144011" y="1387239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32A98AEF-FB88-4A29-883A-EB67BAD82DDF}"/>
              </a:ext>
            </a:extLst>
          </p:cNvPr>
          <p:cNvSpPr/>
          <p:nvPr/>
        </p:nvSpPr>
        <p:spPr>
          <a:xfrm>
            <a:off x="128317" y="326238"/>
            <a:ext cx="1879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Citochine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5487DD9-9DA6-4C77-9B8F-7189C54F1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186" y="4720448"/>
            <a:ext cx="5901355" cy="17900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61798A1-0D60-40B4-93E1-1D4D1EF9A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958" y="48768"/>
            <a:ext cx="3176034" cy="1309705"/>
          </a:xfrm>
          <a:prstGeom prst="rect">
            <a:avLst/>
          </a:prstGeom>
        </p:spPr>
      </p:pic>
      <p:pic>
        <p:nvPicPr>
          <p:cNvPr id="8" name="Picture 2" descr="https://www.bdbiosciences.com/content/dam/bdb/products/reagents/immunoassay-reagents/bd-cytometric-bead-array-solution/CBA-Assay.png">
            <a:extLst>
              <a:ext uri="{FF2B5EF4-FFF2-40B4-BE49-F238E27FC236}">
                <a16:creationId xmlns:a16="http://schemas.microsoft.com/office/drawing/2014/main" id="{8F2D5F42-FA5E-4495-A048-9D84F312A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9387" r="9248" b="8467"/>
          <a:stretch/>
        </p:blipFill>
        <p:spPr bwMode="auto">
          <a:xfrm>
            <a:off x="4609642" y="2172323"/>
            <a:ext cx="6130444" cy="173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F5E1833-09F4-450D-A12C-23AD1FE6A2C0}"/>
              </a:ext>
            </a:extLst>
          </p:cNvPr>
          <p:cNvSpPr/>
          <p:nvPr/>
        </p:nvSpPr>
        <p:spPr>
          <a:xfrm>
            <a:off x="4282439" y="4522461"/>
            <a:ext cx="6784849" cy="19880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760113-C632-D482-160B-2D846F95327F}"/>
              </a:ext>
            </a:extLst>
          </p:cNvPr>
          <p:cNvSpPr txBox="1"/>
          <p:nvPr/>
        </p:nvSpPr>
        <p:spPr>
          <a:xfrm>
            <a:off x="4557054" y="1697673"/>
            <a:ext cx="992388" cy="369332"/>
          </a:xfrm>
          <a:prstGeom prst="rect">
            <a:avLst/>
          </a:prstGeom>
          <a:solidFill>
            <a:srgbClr val="0070C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692462-EB3D-29A7-4441-EE333FCA6398}"/>
              </a:ext>
            </a:extLst>
          </p:cNvPr>
          <p:cNvSpPr txBox="1"/>
          <p:nvPr/>
        </p:nvSpPr>
        <p:spPr>
          <a:xfrm>
            <a:off x="4557054" y="4390552"/>
            <a:ext cx="1780937" cy="369332"/>
          </a:xfrm>
          <a:prstGeom prst="rect">
            <a:avLst/>
          </a:prstGeom>
          <a:solidFill>
            <a:srgbClr val="0070C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INTRACELLULARI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190BB05-D88B-3972-F684-9C95538AE060}"/>
              </a:ext>
            </a:extLst>
          </p:cNvPr>
          <p:cNvSpPr txBox="1"/>
          <p:nvPr/>
        </p:nvSpPr>
        <p:spPr>
          <a:xfrm>
            <a:off x="619725" y="6063538"/>
            <a:ext cx="1403244" cy="38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brefeldina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AD09232-8132-1768-8C45-020E7941E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7337" y="4390552"/>
            <a:ext cx="1825313" cy="2124000"/>
          </a:xfrm>
          <a:prstGeom prst="rect">
            <a:avLst/>
          </a:prstGeom>
        </p:spPr>
      </p:pic>
      <p:pic>
        <p:nvPicPr>
          <p:cNvPr id="24" name="Picture 6" descr="Icona Blocco Rosso Gioco, Bloccare, Icona, Simbolo File PNG e PSD per  download gratuito">
            <a:extLst>
              <a:ext uri="{FF2B5EF4-FFF2-40B4-BE49-F238E27FC236}">
                <a16:creationId xmlns:a16="http://schemas.microsoft.com/office/drawing/2014/main" id="{56A7B544-AF20-11D3-7968-FDEDC909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80" y="4762137"/>
            <a:ext cx="1508711" cy="15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B978ADB7-540C-0C28-6142-2D8D516D8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7336" y="1930263"/>
            <a:ext cx="1825313" cy="2124000"/>
          </a:xfrm>
          <a:prstGeom prst="rect">
            <a:avLst/>
          </a:prstGeom>
        </p:spPr>
      </p:pic>
      <p:pic>
        <p:nvPicPr>
          <p:cNvPr id="1032" name="Picture 8" descr="mascotte del semaforo verde 5862384 Arte vettoriale a Vecteezy">
            <a:extLst>
              <a:ext uri="{FF2B5EF4-FFF2-40B4-BE49-F238E27FC236}">
                <a16:creationId xmlns:a16="http://schemas.microsoft.com/office/drawing/2014/main" id="{D6BCABB3-E00A-AC69-9A1F-1FCD1FACE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r="23544"/>
          <a:stretch/>
        </p:blipFill>
        <p:spPr bwMode="auto">
          <a:xfrm>
            <a:off x="766611" y="1920701"/>
            <a:ext cx="110947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scotte del semaforo rosso 5862377 Arte vettoriale a Vecteezy">
            <a:extLst>
              <a:ext uri="{FF2B5EF4-FFF2-40B4-BE49-F238E27FC236}">
                <a16:creationId xmlns:a16="http://schemas.microsoft.com/office/drawing/2014/main" id="{3EA844D0-2032-3506-BCE2-340F0A1BA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7" r="23441"/>
          <a:stretch/>
        </p:blipFill>
        <p:spPr bwMode="auto">
          <a:xfrm>
            <a:off x="763472" y="3944354"/>
            <a:ext cx="111575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BB06891-CBB7-7723-03B6-D576659C4BCC}"/>
              </a:ext>
            </a:extLst>
          </p:cNvPr>
          <p:cNvSpPr txBox="1"/>
          <p:nvPr/>
        </p:nvSpPr>
        <p:spPr>
          <a:xfrm>
            <a:off x="698526" y="5768948"/>
            <a:ext cx="1245643" cy="38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monensina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3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6212058-E243-4308-AB2C-9AB945D484A1}"/>
              </a:ext>
            </a:extLst>
          </p:cNvPr>
          <p:cNvSpPr/>
          <p:nvPr/>
        </p:nvSpPr>
        <p:spPr>
          <a:xfrm>
            <a:off x="191323" y="551386"/>
            <a:ext cx="2042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FISH-Flow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F09F192-A2C5-4B0E-8FF9-E55F4E495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372" y="93058"/>
            <a:ext cx="1188234" cy="1166128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00388C7-90E6-4D8F-9C61-2342425B460A}"/>
              </a:ext>
            </a:extLst>
          </p:cNvPr>
          <p:cNvCxnSpPr/>
          <p:nvPr/>
        </p:nvCxnSpPr>
        <p:spPr>
          <a:xfrm>
            <a:off x="287016" y="1248016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C338CBB2-03C9-4B21-B81A-E0B6B5B97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93" y="1609865"/>
            <a:ext cx="4130699" cy="12569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1DDE768-592E-4707-BA70-B2436511A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20" y="3429000"/>
            <a:ext cx="4743805" cy="108966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CEB5D25-E6C3-41EB-8047-9F23AF577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020" y="5175641"/>
            <a:ext cx="4224195" cy="158930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893E659-3AE8-45ED-8362-006124B630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3" r="2736"/>
          <a:stretch/>
        </p:blipFill>
        <p:spPr>
          <a:xfrm>
            <a:off x="5923458" y="2068833"/>
            <a:ext cx="5358449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51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D1D4C-F199-A30A-960A-5FEB7117D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CED277B4-7B2E-4A38-4075-F6679671B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970" y="1498804"/>
            <a:ext cx="6214270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Le cellule vengono marcate con anticorpi appropriati diretti contro proteine ​​di superficie presenti sulla loro membrana      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5" name="Picture 5" descr="SVG, Vettoriale - Obiettivo, Mercato, Immagine Dell'icona Di Scopo. Può  Essere Utilizzato Anche Per Seo, Marketing Digitale, Tecnologia. Adatto Per  L'uso Su App Web, App Mobili E Supporti Di Stampa.. Image 92772325">
            <a:extLst>
              <a:ext uri="{FF2B5EF4-FFF2-40B4-BE49-F238E27FC236}">
                <a16:creationId xmlns:a16="http://schemas.microsoft.com/office/drawing/2014/main" id="{E15062EF-E24C-D95D-2198-88F2D211F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56" y="2614954"/>
            <a:ext cx="1213430" cy="12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7E22A57-2850-72C3-E05C-5E4CF1E7A1E9}"/>
              </a:ext>
            </a:extLst>
          </p:cNvPr>
          <p:cNvCxnSpPr>
            <a:cxnSpLocks/>
          </p:cNvCxnSpPr>
          <p:nvPr/>
        </p:nvCxnSpPr>
        <p:spPr>
          <a:xfrm>
            <a:off x="266540" y="972569"/>
            <a:ext cx="81802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9C6E1657-3246-A4E4-2842-3B1FE4274B17}"/>
              </a:ext>
            </a:extLst>
          </p:cNvPr>
          <p:cNvSpPr/>
          <p:nvPr/>
        </p:nvSpPr>
        <p:spPr>
          <a:xfrm>
            <a:off x="128317" y="326238"/>
            <a:ext cx="54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IMMUNOFENOTIPIZZAZONE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759E588-8825-B556-1CA7-4B5F89FF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708" y="3959101"/>
            <a:ext cx="5783526" cy="2436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-   Valutazione delle componenti cellulari del sangue e dei fluidi biologici </a:t>
            </a: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60363" algn="l"/>
              </a:tabLst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Valutazione dello stadio di maturazione delle cellule del sangue</a:t>
            </a: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60363" algn="l"/>
              </a:tabLst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Dimostrazione della presenza nel campione di cellule anomale </a:t>
            </a: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Monitorare la presenza di malattia minima residua</a:t>
            </a:r>
            <a:endParaRPr lang="it-IT" altLang="it-IT" sz="2000" dirty="0"/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Identificazione delle cellule tumorali circolanti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03A6EFD-F874-BC46-F846-B94DE089F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3" y="3959101"/>
            <a:ext cx="4829907" cy="2436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Aspirati di sangue periferico e di midollo osseo 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Linee cellulari 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Fluidi ascitico, pleurico, pericardico 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Liquor 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Lavaggio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broncoalveolare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(BAL) 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Umore vitreo, umore acqueo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it-IT" altLang="it-IT" sz="2000" dirty="0"/>
          </a:p>
        </p:txBody>
      </p:sp>
      <p:pic>
        <p:nvPicPr>
          <p:cNvPr id="5123" name="Picture 3" descr="5.000 Provetta Per Campioni Ematici Illustrazioni stock, grafiche vettoriali  royalty-free e clip art - iStock">
            <a:extLst>
              <a:ext uri="{FF2B5EF4-FFF2-40B4-BE49-F238E27FC236}">
                <a16:creationId xmlns:a16="http://schemas.microsoft.com/office/drawing/2014/main" id="{D4C9E650-7DA2-395E-AD12-C304B6A7F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0" b="13257"/>
          <a:stretch/>
        </p:blipFill>
        <p:spPr bwMode="auto">
          <a:xfrm>
            <a:off x="2148280" y="2851839"/>
            <a:ext cx="1572012" cy="11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hat Is Cluster of Differentiation">
            <a:extLst>
              <a:ext uri="{FF2B5EF4-FFF2-40B4-BE49-F238E27FC236}">
                <a16:creationId xmlns:a16="http://schemas.microsoft.com/office/drawing/2014/main" id="{EB692F4F-9ED5-186E-B24C-68AB7351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09" y="95932"/>
            <a:ext cx="3543709" cy="25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C1FDED4-8009-E253-252F-AF5DFBB179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758"/>
          <a:stretch/>
        </p:blipFill>
        <p:spPr>
          <a:xfrm>
            <a:off x="3164962" y="1038063"/>
            <a:ext cx="5225250" cy="558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0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E396CC1-D575-4C62-B725-488E85DB1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32" y="1177709"/>
            <a:ext cx="6005222" cy="535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7315BAD-745B-40B6-B5AF-87BFAC5261A0}"/>
              </a:ext>
            </a:extLst>
          </p:cNvPr>
          <p:cNvCxnSpPr/>
          <p:nvPr/>
        </p:nvCxnSpPr>
        <p:spPr>
          <a:xfrm>
            <a:off x="144011" y="960538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0AD97EAD-DA58-4C14-B676-C69CBEB012BB}"/>
              </a:ext>
            </a:extLst>
          </p:cNvPr>
          <p:cNvSpPr/>
          <p:nvPr/>
        </p:nvSpPr>
        <p:spPr>
          <a:xfrm>
            <a:off x="128317" y="326238"/>
            <a:ext cx="54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MET-FLOW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DE66D28-246B-4DDE-9CBC-B9D55307E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2" y="1705792"/>
            <a:ext cx="5161296" cy="12735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58BACFC-F2D5-4BDB-A829-BF1ED5F22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864" y="64938"/>
            <a:ext cx="942161" cy="8956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DE0F9A8-0419-4198-8DBB-C4705ED86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936" y="3629588"/>
            <a:ext cx="5253789" cy="16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9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351D3184-472B-4869-A686-5AD5C62B8373}"/>
              </a:ext>
            </a:extLst>
          </p:cNvPr>
          <p:cNvCxnSpPr/>
          <p:nvPr/>
        </p:nvCxnSpPr>
        <p:spPr>
          <a:xfrm>
            <a:off x="144011" y="972569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D9DAD48-FD71-4C95-AFC7-D7AC7AAD0ED1}"/>
              </a:ext>
            </a:extLst>
          </p:cNvPr>
          <p:cNvSpPr/>
          <p:nvPr/>
        </p:nvSpPr>
        <p:spPr>
          <a:xfrm>
            <a:off x="387809" y="227384"/>
            <a:ext cx="54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CAR-T</a:t>
            </a:r>
          </a:p>
        </p:txBody>
      </p:sp>
      <p:pic>
        <p:nvPicPr>
          <p:cNvPr id="2050" name="Picture 2" descr="TERAPIA CELLULARE AVANZATA-Immunoterapia con CAR-T cells in oncoematologia  pediatrica: raccolta dati per registro EBMT – Ageop Ricerca – Odv">
            <a:extLst>
              <a:ext uri="{FF2B5EF4-FFF2-40B4-BE49-F238E27FC236}">
                <a16:creationId xmlns:a16="http://schemas.microsoft.com/office/drawing/2014/main" id="{DBC19B1B-4CBC-4B7C-9CB2-12864BD6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9" y="1878721"/>
            <a:ext cx="638175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8F1DE3B-D1E9-4131-A87E-D485328D6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934" y="4613124"/>
            <a:ext cx="2441231" cy="19111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59B1C1-D84F-42A1-801E-B6C1BBAA6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377" y="2084698"/>
            <a:ext cx="3570206" cy="1615765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5DFB5E7B-8D7B-4522-AF7C-DD01E748A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377" y="1289308"/>
            <a:ext cx="3570206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Attivazione delle cellule 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 monitoraggio dell'espansione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41D85B-F7F8-4B51-99BE-7660141B3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5912" y="4220605"/>
            <a:ext cx="3422671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Esaurimento delle cellule CAR T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252AC83-97EC-4C3A-8D47-EFD489A4F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521" y="1450890"/>
            <a:ext cx="3837479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Identificazione delle cellule CAR-T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52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26C167B-842A-4F9A-A5D9-3DED07647486}"/>
              </a:ext>
            </a:extLst>
          </p:cNvPr>
          <p:cNvCxnSpPr/>
          <p:nvPr/>
        </p:nvCxnSpPr>
        <p:spPr>
          <a:xfrm>
            <a:off x="144011" y="972569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788ED9D2-D405-41FB-9ECE-4CD9C840179F}"/>
              </a:ext>
            </a:extLst>
          </p:cNvPr>
          <p:cNvSpPr/>
          <p:nvPr/>
        </p:nvSpPr>
        <p:spPr>
          <a:xfrm>
            <a:off x="128317" y="326238"/>
            <a:ext cx="54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ASSAY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853EA6-5C94-427F-8C32-1A00D37D4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53" y="1260390"/>
            <a:ext cx="626745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5BA8B33-27D0-4914-AE57-28CB10A1B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19" t="19459" r="42838" b="7748"/>
          <a:stretch/>
        </p:blipFill>
        <p:spPr>
          <a:xfrm>
            <a:off x="8068589" y="1112109"/>
            <a:ext cx="3356145" cy="533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19A68CE-4D93-498B-AB70-F8582BA69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829" y="33455"/>
            <a:ext cx="1080830" cy="8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0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D017312-9BF9-4241-9810-2405DBA5E4EA}"/>
              </a:ext>
            </a:extLst>
          </p:cNvPr>
          <p:cNvCxnSpPr>
            <a:cxnSpLocks/>
          </p:cNvCxnSpPr>
          <p:nvPr/>
        </p:nvCxnSpPr>
        <p:spPr>
          <a:xfrm>
            <a:off x="144011" y="972569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C12547EB-FF1D-47C9-8ED8-F51BDDA4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2" y="1688700"/>
            <a:ext cx="3643971" cy="440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683972D2-08BC-4226-87C5-EDE1D9401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23244"/>
              </p:ext>
            </p:extLst>
          </p:nvPr>
        </p:nvGraphicFramePr>
        <p:xfrm>
          <a:off x="5366084" y="2358675"/>
          <a:ext cx="4148833" cy="305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BCBC0956-6651-48A5-8CEA-A721D27A7B6D}"/>
              </a:ext>
            </a:extLst>
          </p:cNvPr>
          <p:cNvSpPr/>
          <p:nvPr/>
        </p:nvSpPr>
        <p:spPr>
          <a:xfrm>
            <a:off x="128317" y="326238"/>
            <a:ext cx="54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SORTING</a:t>
            </a:r>
          </a:p>
        </p:txBody>
      </p:sp>
      <p:pic>
        <p:nvPicPr>
          <p:cNvPr id="3076" name="Picture 4" descr="Services | Flow Cytometry Core Facility">
            <a:extLst>
              <a:ext uri="{FF2B5EF4-FFF2-40B4-BE49-F238E27FC236}">
                <a16:creationId xmlns:a16="http://schemas.microsoft.com/office/drawing/2014/main" id="{8458CA2E-4F8A-45B5-9BF6-6ED3C953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96" y="32114"/>
            <a:ext cx="754381" cy="8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DC29511-9404-4789-992F-EDB71776A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8231" y="2824361"/>
            <a:ext cx="1192234" cy="212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348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20BD445-0E2F-45FC-9F8F-D390CD6BB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4535656"/>
            <a:ext cx="4160448" cy="181139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9BFEC0A-0811-4ACC-B8ED-6D70624BB2ED}"/>
              </a:ext>
            </a:extLst>
          </p:cNvPr>
          <p:cNvCxnSpPr>
            <a:cxnSpLocks/>
          </p:cNvCxnSpPr>
          <p:nvPr/>
        </p:nvCxnSpPr>
        <p:spPr>
          <a:xfrm>
            <a:off x="144011" y="972569"/>
            <a:ext cx="115997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E59B9D72-160E-40DB-B9C5-E5924B5D297B}"/>
              </a:ext>
            </a:extLst>
          </p:cNvPr>
          <p:cNvSpPr/>
          <p:nvPr/>
        </p:nvSpPr>
        <p:spPr>
          <a:xfrm>
            <a:off x="128317" y="326238"/>
            <a:ext cx="54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CONFIGURAZIONE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00AF959-DCFC-42D5-8949-EF7B3E10994B}"/>
              </a:ext>
            </a:extLst>
          </p:cNvPr>
          <p:cNvGrpSpPr/>
          <p:nvPr/>
        </p:nvGrpSpPr>
        <p:grpSpPr>
          <a:xfrm>
            <a:off x="7924800" y="1317812"/>
            <a:ext cx="2951769" cy="5130867"/>
            <a:chOff x="7667330" y="649403"/>
            <a:chExt cx="3388533" cy="572755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E14659FA-F930-4073-9C67-EB8B8700F02D}"/>
                </a:ext>
              </a:extLst>
            </p:cNvPr>
            <p:cNvGrpSpPr/>
            <p:nvPr/>
          </p:nvGrpSpPr>
          <p:grpSpPr>
            <a:xfrm>
              <a:off x="7669723" y="649403"/>
              <a:ext cx="3386140" cy="5727558"/>
              <a:chOff x="7879976" y="662576"/>
              <a:chExt cx="3386140" cy="5727558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DA736E27-BA21-4DDD-9D94-8FB0299D4B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879976" y="662576"/>
                <a:ext cx="3379976" cy="1280967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AA0E0144-7339-41A2-B729-1B1E31235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879976" y="4559442"/>
                <a:ext cx="3386140" cy="1830692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E63C549-12EB-46C6-9E2D-78A894E68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7030A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7879976" y="2006298"/>
                <a:ext cx="3379976" cy="1382718"/>
              </a:xfrm>
              <a:prstGeom prst="rect">
                <a:avLst/>
              </a:prstGeom>
            </p:spPr>
          </p:pic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115301C-D78D-4CBB-A898-0FC1B7AF2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667330" y="3482158"/>
              <a:ext cx="3382369" cy="998235"/>
            </a:xfrm>
            <a:prstGeom prst="rect">
              <a:avLst/>
            </a:prstGeom>
          </p:spPr>
        </p:pic>
      </p:grpSp>
      <p:pic>
        <p:nvPicPr>
          <p:cNvPr id="21" name="Picture 2" descr="https://techresources.dsfarm.unipd.it/wp-content/uploads/2024/06/foto-citofluorimetro-1-1024x461.jpg">
            <a:extLst>
              <a:ext uri="{FF2B5EF4-FFF2-40B4-BE49-F238E27FC236}">
                <a16:creationId xmlns:a16="http://schemas.microsoft.com/office/drawing/2014/main" id="{15D6000F-8EB6-4CE6-97AF-1EDB5266C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2" y="1317812"/>
            <a:ext cx="6125196" cy="275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2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5A0EAF44-9D21-4062-B7DD-0A734D346697}"/>
              </a:ext>
            </a:extLst>
          </p:cNvPr>
          <p:cNvCxnSpPr/>
          <p:nvPr/>
        </p:nvCxnSpPr>
        <p:spPr>
          <a:xfrm>
            <a:off x="266540" y="972569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97E1B2C3-5130-41F2-B185-122EE73BC0CB}"/>
              </a:ext>
            </a:extLst>
          </p:cNvPr>
          <p:cNvSpPr/>
          <p:nvPr/>
        </p:nvSpPr>
        <p:spPr>
          <a:xfrm>
            <a:off x="1532552" y="416249"/>
            <a:ext cx="9126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CYTOMETRY AND CELL SORTING FACILITY</a:t>
            </a:r>
          </a:p>
        </p:txBody>
      </p:sp>
      <p:pic>
        <p:nvPicPr>
          <p:cNvPr id="4" name="Picture 2" descr="Technical Resources - Dept. of Pharmaceutical and Pharmacological Sciences Unipd">
            <a:extLst>
              <a:ext uri="{FF2B5EF4-FFF2-40B4-BE49-F238E27FC236}">
                <a16:creationId xmlns:a16="http://schemas.microsoft.com/office/drawing/2014/main" id="{3CC30775-535A-4863-B62A-DFD5CB53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9" y="1429589"/>
            <a:ext cx="2548914" cy="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D536F7C-8867-4489-A92B-DBF899ED38E9}"/>
              </a:ext>
            </a:extLst>
          </p:cNvPr>
          <p:cNvSpPr/>
          <p:nvPr/>
        </p:nvSpPr>
        <p:spPr>
          <a:xfrm>
            <a:off x="3564077" y="1706588"/>
            <a:ext cx="798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https://techresources.dsfarm.unipd.it/flow-cytometry-and-cell-sorting-facility-2/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DCE999E-73AC-491A-BE60-DA162A54E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399" y="3301365"/>
            <a:ext cx="57912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03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chnical Resources - Dept. of Pharmaceutical and Pharmacological Sciences Unipd">
            <a:extLst>
              <a:ext uri="{FF2B5EF4-FFF2-40B4-BE49-F238E27FC236}">
                <a16:creationId xmlns:a16="http://schemas.microsoft.com/office/drawing/2014/main" id="{0245107C-4F96-4A5B-8971-86B62DA0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447" y="212432"/>
            <a:ext cx="192366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8C359C-F547-4AAB-9F04-EB0EFEAA41DC}"/>
              </a:ext>
            </a:extLst>
          </p:cNvPr>
          <p:cNvSpPr txBox="1"/>
          <p:nvPr/>
        </p:nvSpPr>
        <p:spPr>
          <a:xfrm>
            <a:off x="1011194" y="230532"/>
            <a:ext cx="3630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Flow </a:t>
            </a:r>
            <a:r>
              <a:rPr lang="it-IT" sz="1600" dirty="0" err="1"/>
              <a:t>Cytometry</a:t>
            </a:r>
            <a:r>
              <a:rPr lang="it-IT" sz="1600" dirty="0"/>
              <a:t> and Cell </a:t>
            </a:r>
            <a:r>
              <a:rPr lang="it-IT" sz="1600" dirty="0" err="1"/>
              <a:t>Sorting</a:t>
            </a:r>
            <a:endParaRPr lang="it-IT" sz="1600" dirty="0"/>
          </a:p>
          <a:p>
            <a:r>
              <a:rPr lang="it-IT" sz="1600" dirty="0"/>
              <a:t>Department of </a:t>
            </a:r>
            <a:r>
              <a:rPr lang="it-IT" sz="1600" dirty="0" err="1"/>
              <a:t>Pharmacological</a:t>
            </a:r>
            <a:r>
              <a:rPr lang="it-IT" sz="1600" dirty="0"/>
              <a:t> Sciences </a:t>
            </a:r>
          </a:p>
          <a:p>
            <a:endParaRPr lang="it-IT" sz="1600" dirty="0"/>
          </a:p>
        </p:txBody>
      </p:sp>
      <p:pic>
        <p:nvPicPr>
          <p:cNvPr id="6" name="Picture 6" descr="https://800anniunipd.it/wp-content/uploads/2018/11/Logo_Universit%C3%A0_Padova.svg-300x300.png">
            <a:extLst>
              <a:ext uri="{FF2B5EF4-FFF2-40B4-BE49-F238E27FC236}">
                <a16:creationId xmlns:a16="http://schemas.microsoft.com/office/drawing/2014/main" id="{AA48E3F2-B3A0-4184-84FC-2AE001BE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9" y="159525"/>
            <a:ext cx="653076" cy="6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E34666F-97E1-4891-B69B-739AA21DDE76}"/>
              </a:ext>
            </a:extLst>
          </p:cNvPr>
          <p:cNvCxnSpPr/>
          <p:nvPr/>
        </p:nvCxnSpPr>
        <p:spPr>
          <a:xfrm>
            <a:off x="266540" y="972569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56EEB6E3-8C60-4C9C-93BC-A1090A4E4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79" y="3624926"/>
            <a:ext cx="4248150" cy="237172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2245DE8-2E59-4A45-BA93-B3D63F1C3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59" y="1492528"/>
            <a:ext cx="6186697" cy="450412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6DFC78A-D067-415C-8BB7-1C1A43747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59" y="1223155"/>
            <a:ext cx="11018960" cy="54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>
            <a:extLst>
              <a:ext uri="{FF2B5EF4-FFF2-40B4-BE49-F238E27FC236}">
                <a16:creationId xmlns:a16="http://schemas.microsoft.com/office/drawing/2014/main" id="{25FC0745-50DC-8B6C-2957-F86241AFEB0F}"/>
              </a:ext>
            </a:extLst>
          </p:cNvPr>
          <p:cNvSpPr/>
          <p:nvPr/>
        </p:nvSpPr>
        <p:spPr>
          <a:xfrm>
            <a:off x="8247513" y="1548688"/>
            <a:ext cx="3402300" cy="48155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8CCF387F-930A-A163-A390-94EB9E6855CA}"/>
              </a:ext>
            </a:extLst>
          </p:cNvPr>
          <p:cNvSpPr/>
          <p:nvPr/>
        </p:nvSpPr>
        <p:spPr>
          <a:xfrm>
            <a:off x="4631876" y="1548688"/>
            <a:ext cx="3402300" cy="48155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238A6CBC-F012-B3D4-58ED-BB01FFA424FC}"/>
              </a:ext>
            </a:extLst>
          </p:cNvPr>
          <p:cNvSpPr/>
          <p:nvPr/>
        </p:nvSpPr>
        <p:spPr>
          <a:xfrm>
            <a:off x="501489" y="1548688"/>
            <a:ext cx="3931513" cy="48155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1">
                    <a:lumMod val="50000"/>
                  </a:schemeClr>
                </a:solidFill>
              </a:ln>
              <a:noFill/>
            </a:endParaRP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4864E276-460D-CCC4-83E0-680C3B1C257A}"/>
              </a:ext>
            </a:extLst>
          </p:cNvPr>
          <p:cNvGrpSpPr/>
          <p:nvPr/>
        </p:nvGrpSpPr>
        <p:grpSpPr>
          <a:xfrm>
            <a:off x="591719" y="1475536"/>
            <a:ext cx="3836248" cy="4657188"/>
            <a:chOff x="1758078" y="1136982"/>
            <a:chExt cx="3836248" cy="4657188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2E63CB4-FCFD-33B7-5AD3-9E4D53CD62E7}"/>
                </a:ext>
              </a:extLst>
            </p:cNvPr>
            <p:cNvSpPr txBox="1"/>
            <p:nvPr/>
          </p:nvSpPr>
          <p:spPr>
            <a:xfrm>
              <a:off x="1991460" y="1864269"/>
              <a:ext cx="14591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ACIDI NUCLEICI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D82850E-1253-1844-C937-52CFE962E956}"/>
                </a:ext>
              </a:extLst>
            </p:cNvPr>
            <p:cNvSpPr txBox="1"/>
            <p:nvPr/>
          </p:nvSpPr>
          <p:spPr>
            <a:xfrm>
              <a:off x="4161496" y="1864269"/>
              <a:ext cx="938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AMMINE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5019AA6-F422-DB06-99E0-3BD3C68BD136}"/>
                </a:ext>
              </a:extLst>
            </p:cNvPr>
            <p:cNvSpPr txBox="1"/>
            <p:nvPr/>
          </p:nvSpPr>
          <p:spPr>
            <a:xfrm>
              <a:off x="1925256" y="2202823"/>
              <a:ext cx="1591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7-ADD, PI, SYTOX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846919CF-BA44-C156-7A71-4B7B24A98DCD}"/>
                </a:ext>
              </a:extLst>
            </p:cNvPr>
            <p:cNvSpPr/>
            <p:nvPr/>
          </p:nvSpPr>
          <p:spPr>
            <a:xfrm>
              <a:off x="3741511" y="2202823"/>
              <a:ext cx="18528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/>
                <a:t>LIVE/DEAD FIXABLE </a:t>
              </a:r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B94C4F31-BA17-9A9B-EB9D-F72836D8C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8078" y="2583797"/>
              <a:ext cx="3820058" cy="3210373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AA1EA91-B90A-D54D-BE7C-9E2E30D41D20}"/>
                </a:ext>
              </a:extLst>
            </p:cNvPr>
            <p:cNvSpPr txBox="1"/>
            <p:nvPr/>
          </p:nvSpPr>
          <p:spPr>
            <a:xfrm>
              <a:off x="2429499" y="1136982"/>
              <a:ext cx="2477217" cy="338554"/>
            </a:xfrm>
            <a:prstGeom prst="rect">
              <a:avLst/>
            </a:prstGeom>
            <a:solidFill>
              <a:srgbClr val="0070C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INTEGRITA’ DI MEMBRANA</a:t>
              </a: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29469BC9-7258-83FE-E340-0604227406C1}"/>
              </a:ext>
            </a:extLst>
          </p:cNvPr>
          <p:cNvGrpSpPr/>
          <p:nvPr/>
        </p:nvGrpSpPr>
        <p:grpSpPr>
          <a:xfrm>
            <a:off x="5084315" y="1475536"/>
            <a:ext cx="2236238" cy="4691884"/>
            <a:chOff x="5815555" y="1136982"/>
            <a:chExt cx="2236238" cy="4691884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A7C15C24-0C57-71CA-640A-F75E389EA40B}"/>
                </a:ext>
              </a:extLst>
            </p:cNvPr>
            <p:cNvSpPr txBox="1"/>
            <p:nvPr/>
          </p:nvSpPr>
          <p:spPr>
            <a:xfrm>
              <a:off x="5958591" y="1136982"/>
              <a:ext cx="2093202" cy="338554"/>
            </a:xfrm>
            <a:prstGeom prst="rect">
              <a:avLst/>
            </a:prstGeom>
            <a:solidFill>
              <a:srgbClr val="0070C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ATTIVITA’ ENZIMATICA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D936385F-60B9-C4CC-213E-92BCD373AF63}"/>
                </a:ext>
              </a:extLst>
            </p:cNvPr>
            <p:cNvSpPr/>
            <p:nvPr/>
          </p:nvSpPr>
          <p:spPr>
            <a:xfrm>
              <a:off x="6349403" y="1887242"/>
              <a:ext cx="13115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 err="1"/>
                <a:t>Calceina</a:t>
              </a:r>
              <a:r>
                <a:rPr lang="it-IT" sz="1600" dirty="0"/>
                <a:t> AM  </a:t>
              </a:r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7323DFDD-6418-0141-5C22-137A5FB9F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5555" y="2437493"/>
              <a:ext cx="2162477" cy="3391373"/>
            </a:xfrm>
            <a:prstGeom prst="rect">
              <a:avLst/>
            </a:prstGeom>
          </p:spPr>
        </p:pic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ACD6CAFF-D829-FE91-8AD3-05D4BEB79017}"/>
              </a:ext>
            </a:extLst>
          </p:cNvPr>
          <p:cNvGrpSpPr/>
          <p:nvPr/>
        </p:nvGrpSpPr>
        <p:grpSpPr>
          <a:xfrm>
            <a:off x="8783816" y="1475973"/>
            <a:ext cx="2315286" cy="3440183"/>
            <a:chOff x="8592239" y="1137419"/>
            <a:chExt cx="2315286" cy="3440183"/>
          </a:xfrm>
        </p:grpSpPr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53A6B6FD-2290-CC00-ACF2-C4D4703A3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92239" y="2537011"/>
              <a:ext cx="2315286" cy="2040591"/>
            </a:xfrm>
            <a:prstGeom prst="rect">
              <a:avLst/>
            </a:prstGeom>
          </p:spPr>
        </p:pic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0DBE73A4-17D7-F0E8-EBE0-BF426BFCBE69}"/>
                </a:ext>
              </a:extLst>
            </p:cNvPr>
            <p:cNvSpPr txBox="1"/>
            <p:nvPr/>
          </p:nvSpPr>
          <p:spPr>
            <a:xfrm>
              <a:off x="8676094" y="1137419"/>
              <a:ext cx="2147576" cy="338554"/>
            </a:xfrm>
            <a:prstGeom prst="rect">
              <a:avLst/>
            </a:prstGeom>
            <a:solidFill>
              <a:srgbClr val="0070C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ATTIVITA’ METABOLICA</a:t>
              </a: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7E7B9BE3-A833-5700-EC38-E316BAC54EA3}"/>
                </a:ext>
              </a:extLst>
            </p:cNvPr>
            <p:cNvSpPr/>
            <p:nvPr/>
          </p:nvSpPr>
          <p:spPr>
            <a:xfrm>
              <a:off x="9207009" y="1887242"/>
              <a:ext cx="10857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 err="1"/>
                <a:t>Resazurina</a:t>
              </a:r>
              <a:endParaRPr lang="it-IT" sz="1600" dirty="0"/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B32451A-96A9-DCA1-3DD1-1AC6F0021E7E}"/>
              </a:ext>
            </a:extLst>
          </p:cNvPr>
          <p:cNvSpPr txBox="1"/>
          <p:nvPr/>
        </p:nvSpPr>
        <p:spPr>
          <a:xfrm>
            <a:off x="214699" y="256225"/>
            <a:ext cx="1888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VITALITA’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FB52BACA-6C46-76A8-29C3-E5FC25AE8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354" y="244104"/>
            <a:ext cx="1380590" cy="6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9E603F2E-1BAC-4F0C-8946-54E2730F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" y="1047750"/>
            <a:ext cx="4000500" cy="4352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BCDF30D-02B2-40BB-B753-B0C644B17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535" y="1543050"/>
            <a:ext cx="3657600" cy="40767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2F84AD-CAF6-46A0-B347-A22F5A8E3042}"/>
              </a:ext>
            </a:extLst>
          </p:cNvPr>
          <p:cNvSpPr txBox="1"/>
          <p:nvPr/>
        </p:nvSpPr>
        <p:spPr>
          <a:xfrm>
            <a:off x="209550" y="182344"/>
            <a:ext cx="208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APOPTOSI</a:t>
            </a:r>
          </a:p>
        </p:txBody>
      </p:sp>
      <p:pic>
        <p:nvPicPr>
          <p:cNvPr id="19" name="Picture 2" descr="La molecola che permette alla cellula di programmare la sua morte: lo stato  dalla ricerca. - Fondazione Gimema">
            <a:extLst>
              <a:ext uri="{FF2B5EF4-FFF2-40B4-BE49-F238E27FC236}">
                <a16:creationId xmlns:a16="http://schemas.microsoft.com/office/drawing/2014/main" id="{D62DAE46-3667-4ECD-8FB1-3D85937BA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9"/>
          <a:stretch/>
        </p:blipFill>
        <p:spPr bwMode="auto">
          <a:xfrm>
            <a:off x="2289863" y="34512"/>
            <a:ext cx="4221295" cy="9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738AD92D-A90F-5A56-52E5-E2C255F3B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690" y="2053591"/>
            <a:ext cx="5222201" cy="46383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0667587-9708-BE1B-3B1C-00D6B0B99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6660" y="2706462"/>
            <a:ext cx="3600953" cy="22482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D8D8A5-0410-E372-C564-5048662D7B8A}"/>
              </a:ext>
            </a:extLst>
          </p:cNvPr>
          <p:cNvSpPr txBox="1"/>
          <p:nvPr/>
        </p:nvSpPr>
        <p:spPr>
          <a:xfrm>
            <a:off x="8600945" y="5074592"/>
            <a:ext cx="2932382" cy="33855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CONDENSAZIONE CROMATINICA </a:t>
            </a:r>
          </a:p>
        </p:txBody>
      </p:sp>
    </p:spTree>
    <p:extLst>
      <p:ext uri="{BB962C8B-B14F-4D97-AF65-F5344CB8AC3E}">
        <p14:creationId xmlns:p14="http://schemas.microsoft.com/office/powerpoint/2010/main" val="31429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819AED-007D-4A0A-85FB-5F2B0CDCF1C2}"/>
              </a:ext>
            </a:extLst>
          </p:cNvPr>
          <p:cNvSpPr txBox="1"/>
          <p:nvPr/>
        </p:nvSpPr>
        <p:spPr>
          <a:xfrm>
            <a:off x="308933" y="418522"/>
            <a:ext cx="559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PROLIFERAZIONE CELLULARE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BBBC161-51B1-481D-9946-05EFD1B3ABC8}"/>
              </a:ext>
            </a:extLst>
          </p:cNvPr>
          <p:cNvSpPr/>
          <p:nvPr/>
        </p:nvSpPr>
        <p:spPr>
          <a:xfrm>
            <a:off x="1425206" y="1696212"/>
            <a:ext cx="605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err="1"/>
              <a:t>EdU</a:t>
            </a:r>
            <a:endParaRPr lang="it-IT" sz="1600" dirty="0"/>
          </a:p>
          <a:p>
            <a:pPr algn="ctr"/>
            <a:r>
              <a:rPr lang="it-IT" sz="1600" dirty="0" err="1"/>
              <a:t>BrdU</a:t>
            </a:r>
            <a:endParaRPr lang="it-IT" sz="1600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2C64DDBB-85E0-49DD-A031-4AB19536C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26" t="16146" b="255"/>
          <a:stretch/>
        </p:blipFill>
        <p:spPr>
          <a:xfrm rot="16200000">
            <a:off x="6277177" y="-124976"/>
            <a:ext cx="879996" cy="124234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0BE5F01-FC89-4FCD-A0AD-97E57C2B52CD}"/>
              </a:ext>
            </a:extLst>
          </p:cNvPr>
          <p:cNvSpPr/>
          <p:nvPr/>
        </p:nvSpPr>
        <p:spPr>
          <a:xfrm>
            <a:off x="9087377" y="1696212"/>
            <a:ext cx="1834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Ki-67, MCM2, PCNA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68E60F0-35D6-0F22-1DEB-F007DE9AC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068" y="2680856"/>
            <a:ext cx="2390775" cy="30289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691AA31-32B6-0C38-31ED-1B34E45ED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08" y="2577441"/>
            <a:ext cx="2207232" cy="385477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4204D09-69A2-A9BA-91AD-9E1858FA8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808" y="2253533"/>
            <a:ext cx="1992034" cy="258996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273230D-4DB6-1199-9A88-F73DEB700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808" y="4874704"/>
            <a:ext cx="1992034" cy="172499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03C6B96A-1486-40DD-BC5B-96DA1E8CD5F9}"/>
              </a:ext>
            </a:extLst>
          </p:cNvPr>
          <p:cNvSpPr/>
          <p:nvPr/>
        </p:nvSpPr>
        <p:spPr>
          <a:xfrm>
            <a:off x="5530441" y="1696212"/>
            <a:ext cx="930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err="1"/>
              <a:t>CellTrace</a:t>
            </a:r>
            <a:endParaRPr lang="it-IT" sz="1600" dirty="0"/>
          </a:p>
          <a:p>
            <a:pPr algn="ctr"/>
            <a:r>
              <a:rPr lang="it-IT" sz="1600" dirty="0"/>
              <a:t>CFSE 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2A0F498D-8F9A-3B06-7002-323BA7606638}"/>
              </a:ext>
            </a:extLst>
          </p:cNvPr>
          <p:cNvSpPr/>
          <p:nvPr/>
        </p:nvSpPr>
        <p:spPr>
          <a:xfrm>
            <a:off x="8293813" y="1409790"/>
            <a:ext cx="3402300" cy="5189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12A19E4D-A08D-68E5-32D3-441F202F14FA}"/>
              </a:ext>
            </a:extLst>
          </p:cNvPr>
          <p:cNvSpPr/>
          <p:nvPr/>
        </p:nvSpPr>
        <p:spPr>
          <a:xfrm>
            <a:off x="4294676" y="1434514"/>
            <a:ext cx="3402300" cy="5189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49F766FF-7EC7-A1B9-0E00-6370FEE2ED4B}"/>
              </a:ext>
            </a:extLst>
          </p:cNvPr>
          <p:cNvSpPr/>
          <p:nvPr/>
        </p:nvSpPr>
        <p:spPr>
          <a:xfrm>
            <a:off x="295539" y="1434514"/>
            <a:ext cx="3402300" cy="51899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D6E485-B709-414B-8671-5297984B590E}"/>
              </a:ext>
            </a:extLst>
          </p:cNvPr>
          <p:cNvSpPr txBox="1"/>
          <p:nvPr/>
        </p:nvSpPr>
        <p:spPr>
          <a:xfrm>
            <a:off x="917438" y="1265237"/>
            <a:ext cx="1620572" cy="338554"/>
          </a:xfrm>
          <a:prstGeom prst="rect">
            <a:avLst/>
          </a:prstGeom>
          <a:solidFill>
            <a:srgbClr val="0070C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SINTESI DEL DNA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07A91A6-DC1A-4700-8D58-528D842D034F}"/>
              </a:ext>
            </a:extLst>
          </p:cNvPr>
          <p:cNvSpPr txBox="1"/>
          <p:nvPr/>
        </p:nvSpPr>
        <p:spPr>
          <a:xfrm>
            <a:off x="4667994" y="1286280"/>
            <a:ext cx="2655663" cy="338554"/>
          </a:xfrm>
          <a:prstGeom prst="rect">
            <a:avLst/>
          </a:prstGeom>
          <a:solidFill>
            <a:srgbClr val="0070C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TRACCIANTI GENERAZIONALI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ABEDB90-4928-42D2-A698-EEE9BDA83856}"/>
              </a:ext>
            </a:extLst>
          </p:cNvPr>
          <p:cNvSpPr txBox="1"/>
          <p:nvPr/>
        </p:nvSpPr>
        <p:spPr>
          <a:xfrm>
            <a:off x="7951073" y="1265237"/>
            <a:ext cx="4106765" cy="338554"/>
          </a:xfrm>
          <a:prstGeom prst="rect">
            <a:avLst/>
          </a:prstGeom>
          <a:solidFill>
            <a:srgbClr val="0070C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PANNELLI DI MARCATORI DI PROLIFERAZIONE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2D64ACB-FCDA-FAB0-2B50-D1B44705A774}"/>
              </a:ext>
            </a:extLst>
          </p:cNvPr>
          <p:cNvSpPr txBox="1"/>
          <p:nvPr/>
        </p:nvSpPr>
        <p:spPr>
          <a:xfrm>
            <a:off x="7951073" y="1295524"/>
            <a:ext cx="4106765" cy="338554"/>
          </a:xfrm>
          <a:prstGeom prst="rect">
            <a:avLst/>
          </a:prstGeom>
          <a:solidFill>
            <a:srgbClr val="0070C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PANNELLI DI MARCATORI DI PROLIFERAZIONE </a:t>
            </a:r>
          </a:p>
        </p:txBody>
      </p:sp>
    </p:spTree>
    <p:extLst>
      <p:ext uri="{BB962C8B-B14F-4D97-AF65-F5344CB8AC3E}">
        <p14:creationId xmlns:p14="http://schemas.microsoft.com/office/powerpoint/2010/main" val="281746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819AED-007D-4A0A-85FB-5F2B0CDCF1C2}"/>
              </a:ext>
            </a:extLst>
          </p:cNvPr>
          <p:cNvSpPr txBox="1"/>
          <p:nvPr/>
        </p:nvSpPr>
        <p:spPr>
          <a:xfrm>
            <a:off x="214699" y="256225"/>
            <a:ext cx="347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CELLULARE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D6E485-B709-414B-8671-5297984B590E}"/>
              </a:ext>
            </a:extLst>
          </p:cNvPr>
          <p:cNvSpPr txBox="1"/>
          <p:nvPr/>
        </p:nvSpPr>
        <p:spPr>
          <a:xfrm>
            <a:off x="1342985" y="1378935"/>
            <a:ext cx="1325812" cy="33855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CELLULE VIVE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07A91A6-DC1A-4700-8D58-528D842D034F}"/>
              </a:ext>
            </a:extLst>
          </p:cNvPr>
          <p:cNvSpPr txBox="1"/>
          <p:nvPr/>
        </p:nvSpPr>
        <p:spPr>
          <a:xfrm>
            <a:off x="1342985" y="2117458"/>
            <a:ext cx="1579791" cy="33855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CELLULE FISSATE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3C6B96A-1486-40DD-BC5B-96DA1E8CD5F9}"/>
              </a:ext>
            </a:extLst>
          </p:cNvPr>
          <p:cNvSpPr/>
          <p:nvPr/>
        </p:nvSpPr>
        <p:spPr>
          <a:xfrm>
            <a:off x="3032244" y="2170297"/>
            <a:ext cx="1877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/>
              <a:t>FxCycle</a:t>
            </a:r>
            <a:r>
              <a:rPr lang="it-IT" sz="1600" dirty="0"/>
              <a:t>, 7-ADD, PI</a:t>
            </a:r>
          </a:p>
          <a:p>
            <a:r>
              <a:rPr lang="it-IT" sz="1600" dirty="0"/>
              <a:t>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70402A-B290-4DC3-B2FE-F1CFFA05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50" t="10147" r="26743" b="7529"/>
          <a:stretch/>
        </p:blipFill>
        <p:spPr>
          <a:xfrm>
            <a:off x="3736334" y="43734"/>
            <a:ext cx="950955" cy="857268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BBBC161-51B1-481D-9946-05EFD1B3ABC8}"/>
              </a:ext>
            </a:extLst>
          </p:cNvPr>
          <p:cNvSpPr/>
          <p:nvPr/>
        </p:nvSpPr>
        <p:spPr>
          <a:xfrm>
            <a:off x="2748713" y="1431190"/>
            <a:ext cx="1020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DRAQ5, …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ECFD8A53-6F62-4937-AE32-5A823F48B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985" y="3204076"/>
            <a:ext cx="3779425" cy="30613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0813DB9-0924-4D47-8E7B-C9B2E3262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771" y="1406380"/>
            <a:ext cx="5041009" cy="414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1F5FFF62-9781-4BBE-A9A1-7C19B88A11BE}"/>
              </a:ext>
            </a:extLst>
          </p:cNvPr>
          <p:cNvGrpSpPr/>
          <p:nvPr/>
        </p:nvGrpSpPr>
        <p:grpSpPr>
          <a:xfrm>
            <a:off x="4785520" y="592590"/>
            <a:ext cx="7230482" cy="5672819"/>
            <a:chOff x="71254" y="1042583"/>
            <a:chExt cx="7230482" cy="5672819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2C64E23D-165A-4C7F-A9B4-50BB46B999C8}"/>
                </a:ext>
              </a:extLst>
            </p:cNvPr>
            <p:cNvSpPr/>
            <p:nvPr/>
          </p:nvSpPr>
          <p:spPr>
            <a:xfrm>
              <a:off x="71254" y="1042583"/>
              <a:ext cx="7230482" cy="56728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12C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2F37F34F-1E38-4885-8A69-AC9E6DF8B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609" y="1119297"/>
              <a:ext cx="7095772" cy="20991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A00E7AFB-29EA-43C7-BD8E-8F810EE4E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609" y="3218496"/>
              <a:ext cx="1524895" cy="315496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7AB8B76A-5A64-4E08-A62B-16DE81D2C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881" y="3639505"/>
              <a:ext cx="7048500" cy="2924175"/>
            </a:xfrm>
            <a:prstGeom prst="rect">
              <a:avLst/>
            </a:prstGeom>
          </p:spPr>
        </p:pic>
      </p:grpSp>
      <p:pic>
        <p:nvPicPr>
          <p:cNvPr id="22" name="Immagine 21">
            <a:extLst>
              <a:ext uri="{FF2B5EF4-FFF2-40B4-BE49-F238E27FC236}">
                <a16:creationId xmlns:a16="http://schemas.microsoft.com/office/drawing/2014/main" id="{D5B93E42-8F7E-4F48-9D4F-8BE28BDF2B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5588" y="744313"/>
            <a:ext cx="7256163" cy="5638800"/>
          </a:xfrm>
          <a:prstGeom prst="rect">
            <a:avLst/>
          </a:prstGeom>
          <a:ln>
            <a:solidFill>
              <a:srgbClr val="112C91"/>
            </a:solidFill>
          </a:ln>
        </p:spPr>
      </p:pic>
    </p:spTree>
    <p:extLst>
      <p:ext uri="{BB962C8B-B14F-4D97-AF65-F5344CB8AC3E}">
        <p14:creationId xmlns:p14="http://schemas.microsoft.com/office/powerpoint/2010/main" val="35602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tress ossidativo | Longevità in salute Dott. Antonio Fusco">
            <a:extLst>
              <a:ext uri="{FF2B5EF4-FFF2-40B4-BE49-F238E27FC236}">
                <a16:creationId xmlns:a16="http://schemas.microsoft.com/office/drawing/2014/main" id="{9619788A-1F23-499A-A391-9F5A974BA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t="19677" r="19593" b="7284"/>
          <a:stretch/>
        </p:blipFill>
        <p:spPr bwMode="auto">
          <a:xfrm>
            <a:off x="4170367" y="70032"/>
            <a:ext cx="2553948" cy="15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175A2B-3139-4324-9700-1F4D9A1028B9}"/>
              </a:ext>
            </a:extLst>
          </p:cNvPr>
          <p:cNvSpPr txBox="1"/>
          <p:nvPr/>
        </p:nvSpPr>
        <p:spPr>
          <a:xfrm>
            <a:off x="296037" y="562661"/>
            <a:ext cx="3874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OSSIDATIVO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CE7246D6-CC5C-1035-82E4-A8D713C716FB}"/>
              </a:ext>
            </a:extLst>
          </p:cNvPr>
          <p:cNvGrpSpPr/>
          <p:nvPr/>
        </p:nvGrpSpPr>
        <p:grpSpPr>
          <a:xfrm>
            <a:off x="1288867" y="2209058"/>
            <a:ext cx="9614267" cy="4229243"/>
            <a:chOff x="648506" y="2209058"/>
            <a:chExt cx="9614267" cy="4229243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E5652FFF-54DE-45F6-9B3F-273F01B9672A}"/>
                </a:ext>
              </a:extLst>
            </p:cNvPr>
            <p:cNvSpPr/>
            <p:nvPr/>
          </p:nvSpPr>
          <p:spPr>
            <a:xfrm>
              <a:off x="2035796" y="2209058"/>
              <a:ext cx="9173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/>
                <a:t>CellROX</a:t>
              </a:r>
              <a:endParaRPr lang="it-IT" dirty="0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19E7DC3A-2911-4B3B-BA78-3FB6A5A82ECF}"/>
                </a:ext>
              </a:extLst>
            </p:cNvPr>
            <p:cNvSpPr/>
            <p:nvPr/>
          </p:nvSpPr>
          <p:spPr>
            <a:xfrm>
              <a:off x="2035796" y="2578390"/>
              <a:ext cx="10901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H2DCFDA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8D6B617-D01E-431F-8059-D4A36B8AA551}"/>
                </a:ext>
              </a:extLst>
            </p:cNvPr>
            <p:cNvSpPr txBox="1"/>
            <p:nvPr/>
          </p:nvSpPr>
          <p:spPr>
            <a:xfrm>
              <a:off x="648506" y="2209058"/>
              <a:ext cx="1188146" cy="369332"/>
            </a:xfrm>
            <a:prstGeom prst="rect">
              <a:avLst/>
            </a:prstGeom>
            <a:solidFill>
              <a:srgbClr val="0070C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0EFBBAC6-6CBC-47B4-8DE0-D3F777DFF809}"/>
                </a:ext>
              </a:extLst>
            </p:cNvPr>
            <p:cNvSpPr txBox="1"/>
            <p:nvPr/>
          </p:nvSpPr>
          <p:spPr>
            <a:xfrm>
              <a:off x="648506" y="4895687"/>
              <a:ext cx="2717795" cy="369332"/>
            </a:xfrm>
            <a:prstGeom prst="rect">
              <a:avLst/>
            </a:prstGeom>
            <a:solidFill>
              <a:srgbClr val="0070C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PEROSSIDAZIONE LIPIDICA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A907E91-ADC4-413E-A68D-F4640BDE3934}"/>
                </a:ext>
              </a:extLst>
            </p:cNvPr>
            <p:cNvSpPr txBox="1"/>
            <p:nvPr/>
          </p:nvSpPr>
          <p:spPr>
            <a:xfrm>
              <a:off x="663721" y="3484049"/>
              <a:ext cx="1194494" cy="369332"/>
            </a:xfrm>
            <a:prstGeom prst="rect">
              <a:avLst/>
            </a:prstGeom>
            <a:solidFill>
              <a:srgbClr val="0070C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SELETTIVO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CC8A340B-A512-4C15-8703-562A11B9D5EE}"/>
                </a:ext>
              </a:extLst>
            </p:cNvPr>
            <p:cNvSpPr/>
            <p:nvPr/>
          </p:nvSpPr>
          <p:spPr>
            <a:xfrm>
              <a:off x="2004423" y="3433326"/>
              <a:ext cx="638316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lang="it-IT" dirty="0"/>
                <a:t>•O</a:t>
              </a:r>
              <a:r>
                <a:rPr lang="it-IT" baseline="-25000" dirty="0"/>
                <a:t>2</a:t>
              </a:r>
              <a:r>
                <a:rPr lang="it-IT" baseline="30000" dirty="0"/>
                <a:t>–</a:t>
              </a:r>
              <a:endParaRPr lang="it-IT" dirty="0"/>
            </a:p>
            <a:p>
              <a:pPr fontAlgn="t"/>
              <a:r>
                <a:rPr lang="it-IT" dirty="0"/>
                <a:t>NO</a:t>
              </a:r>
            </a:p>
            <a:p>
              <a:pPr fontAlgn="t"/>
              <a:r>
                <a:rPr lang="it-IT" dirty="0"/>
                <a:t>H</a:t>
              </a:r>
              <a:r>
                <a:rPr lang="it-IT" baseline="-25000" dirty="0"/>
                <a:t>2</a:t>
              </a:r>
              <a:r>
                <a:rPr lang="it-IT" dirty="0"/>
                <a:t>O</a:t>
              </a:r>
              <a:r>
                <a:rPr lang="it-IT" baseline="-25000" dirty="0"/>
                <a:t>2</a:t>
              </a:r>
              <a:endParaRPr lang="it-IT" dirty="0"/>
            </a:p>
            <a:p>
              <a:pPr fontAlgn="t"/>
              <a:endParaRPr lang="it-IT" dirty="0"/>
            </a:p>
            <a:p>
              <a:pPr fontAlgn="t"/>
              <a:endParaRPr lang="it-IT" dirty="0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816F6928-8F04-4A32-988D-7A47D2FC89C6}"/>
                </a:ext>
              </a:extLst>
            </p:cNvPr>
            <p:cNvSpPr txBox="1"/>
            <p:nvPr/>
          </p:nvSpPr>
          <p:spPr>
            <a:xfrm>
              <a:off x="663721" y="5801346"/>
              <a:ext cx="2103333" cy="369332"/>
            </a:xfrm>
            <a:prstGeom prst="rect">
              <a:avLst/>
            </a:prstGeom>
            <a:solidFill>
              <a:srgbClr val="0070C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LIVELLI GLUTATIONE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B35DEDED-EA8D-4E28-85B6-61A495ABAAB3}"/>
                </a:ext>
              </a:extLst>
            </p:cNvPr>
            <p:cNvSpPr/>
            <p:nvPr/>
          </p:nvSpPr>
          <p:spPr>
            <a:xfrm>
              <a:off x="5905470" y="6130524"/>
              <a:ext cx="34269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/>
                <a:t>https://doi.org/10.3390/oxygen3020016</a:t>
              </a: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09B5198-ECD9-7316-CD7A-58B296DA0245}"/>
                </a:ext>
              </a:extLst>
            </p:cNvPr>
            <p:cNvCxnSpPr/>
            <p:nvPr/>
          </p:nvCxnSpPr>
          <p:spPr>
            <a:xfrm>
              <a:off x="648506" y="2209058"/>
              <a:ext cx="15215" cy="3961620"/>
            </a:xfrm>
            <a:prstGeom prst="line">
              <a:avLst/>
            </a:prstGeom>
            <a:ln>
              <a:solidFill>
                <a:srgbClr val="0579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8686F39F-1ED7-1B85-A2E1-FC8287C81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870" y="2276052"/>
              <a:ext cx="5753903" cy="3753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18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CFE3C76-3B76-4796-A0B0-163E90C92DB0}"/>
              </a:ext>
            </a:extLst>
          </p:cNvPr>
          <p:cNvCxnSpPr/>
          <p:nvPr/>
        </p:nvCxnSpPr>
        <p:spPr>
          <a:xfrm>
            <a:off x="266540" y="972569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439BBC4A-FEBF-4FEA-8F87-57356E6746EC}"/>
              </a:ext>
            </a:extLst>
          </p:cNvPr>
          <p:cNvSpPr/>
          <p:nvPr/>
        </p:nvSpPr>
        <p:spPr>
          <a:xfrm>
            <a:off x="128317" y="326238"/>
            <a:ext cx="7577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Fagocitosi, endocitosi e </a:t>
            </a:r>
            <a:r>
              <a:rPr lang="it-IT" sz="3600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internalizzazionE</a:t>
            </a:r>
            <a:endParaRPr lang="it-IT" sz="36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E8A9E06-627B-42D8-A9D6-BC88E5EF3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10" y="3292482"/>
            <a:ext cx="9065966" cy="292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F13E6E3-FE89-4B5D-B6A6-109A98EB9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482" y="1453159"/>
            <a:ext cx="5321036" cy="170500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5C669E0-4F3A-AB68-2B0C-CA0E9ED19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479" y="2130716"/>
            <a:ext cx="1729926" cy="30220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8096326-85F5-5665-E3B8-244F33D08E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9" r="4994"/>
          <a:stretch/>
        </p:blipFill>
        <p:spPr>
          <a:xfrm>
            <a:off x="3377533" y="2130717"/>
            <a:ext cx="2833891" cy="30220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E4EE98-AA4F-5FE1-CC98-CDAAF196DA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15" r="3631"/>
          <a:stretch/>
        </p:blipFill>
        <p:spPr>
          <a:xfrm>
            <a:off x="6514552" y="2127715"/>
            <a:ext cx="1548764" cy="30220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9BC4DCE-7985-F9D2-A493-44538552F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564" y="2134336"/>
            <a:ext cx="1986442" cy="30154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90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588617C-E6AF-4130-B54D-9D8D038CC581}"/>
              </a:ext>
            </a:extLst>
          </p:cNvPr>
          <p:cNvSpPr/>
          <p:nvPr/>
        </p:nvSpPr>
        <p:spPr>
          <a:xfrm>
            <a:off x="186070" y="234768"/>
            <a:ext cx="11819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PROTEINE NASCENTI</a:t>
            </a:r>
          </a:p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MODIFICAZIONI POST-TRADUZIONALI DELLE PROTEINE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15F3336-7116-4917-8350-E0A6878E12A8}"/>
              </a:ext>
            </a:extLst>
          </p:cNvPr>
          <p:cNvCxnSpPr/>
          <p:nvPr/>
        </p:nvCxnSpPr>
        <p:spPr>
          <a:xfrm>
            <a:off x="288022" y="1435097"/>
            <a:ext cx="1190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4D5C7272-C6AF-4B11-8464-A4CE01019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392" y="83876"/>
            <a:ext cx="1425538" cy="135122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83E17C-79A5-440B-BD45-FB1C3C47F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886" y="2918847"/>
            <a:ext cx="5629275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A452FC9-38AB-4BB0-A836-20B046F2A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04" y="2005558"/>
            <a:ext cx="4303059" cy="12597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E313B8A-5B1E-46B3-B01C-7BFF6BDC1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04" y="3835754"/>
            <a:ext cx="4994493" cy="14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35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317</Words>
  <Application>Microsoft Office PowerPoint</Application>
  <PresentationFormat>Widescreen</PresentationFormat>
  <Paragraphs>103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inherit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Erica Gentilin</dc:creator>
  <cp:lastModifiedBy>Erica Gentilin</cp:lastModifiedBy>
  <cp:revision>201</cp:revision>
  <dcterms:created xsi:type="dcterms:W3CDTF">2025-02-12T14:43:24Z</dcterms:created>
  <dcterms:modified xsi:type="dcterms:W3CDTF">2025-03-05T11:21:49Z</dcterms:modified>
</cp:coreProperties>
</file>